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6" r:id="rId5"/>
    <p:sldId id="269" r:id="rId6"/>
    <p:sldId id="270" r:id="rId7"/>
    <p:sldId id="271" r:id="rId8"/>
    <p:sldId id="264" r:id="rId9"/>
    <p:sldId id="262" r:id="rId10"/>
    <p:sldId id="265" r:id="rId11"/>
    <p:sldId id="275" r:id="rId12"/>
    <p:sldId id="266" r:id="rId13"/>
    <p:sldId id="274" r:id="rId14"/>
    <p:sldId id="277" r:id="rId15"/>
    <p:sldId id="278" r:id="rId16"/>
    <p:sldId id="267" r:id="rId17"/>
    <p:sldId id="268" r:id="rId18"/>
    <p:sldId id="282" r:id="rId19"/>
    <p:sldId id="272" r:id="rId20"/>
    <p:sldId id="281" r:id="rId21"/>
    <p:sldId id="283" r:id="rId22"/>
    <p:sldId id="279" r:id="rId23"/>
    <p:sldId id="280" r:id="rId24"/>
    <p:sldId id="285" r:id="rId25"/>
    <p:sldId id="286" r:id="rId26"/>
    <p:sldId id="287" r:id="rId27"/>
    <p:sldId id="288" r:id="rId28"/>
    <p:sldId id="289" r:id="rId29"/>
    <p:sldId id="290" r:id="rId30"/>
    <p:sldId id="291" r:id="rId31"/>
    <p:sldId id="292" r:id="rId32"/>
    <p:sldId id="273" r:id="rId33"/>
    <p:sldId id="259" r:id="rId34"/>
    <p:sldId id="28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5" d="100"/>
          <a:sy n="85" d="100"/>
        </p:scale>
        <p:origin x="-46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2015-04-10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2015-04-10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2015-04-10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2015-04-10</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maps/d/edit?mid=z0wEUSMWjzaw.kXRLX0BH6tQ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Elizabeth.Whitmore@carleton.ca" TargetMode="External"/><Relationship Id="rId4" Type="http://schemas.openxmlformats.org/officeDocument/2006/relationships/hyperlink" Target="mailto:eric.reddeer@gmail.com" TargetMode="External"/><Relationship Id="rId5" Type="http://schemas.openxmlformats.org/officeDocument/2006/relationships/hyperlink" Target="mailto:PatriciaBallamingie@cunet.carleton.ca" TargetMode="External"/><Relationship Id="rId6" Type="http://schemas.openxmlformats.org/officeDocument/2006/relationships/hyperlink" Target="mailto:Dan.Patterson@carleton.ca" TargetMode="External"/><Relationship Id="rId7" Type="http://schemas.openxmlformats.org/officeDocument/2006/relationships/hyperlink" Target="mailto:jocelyne.moncion@ncc-ccn.ca" TargetMode="External"/><Relationship Id="rId8" Type="http://schemas.openxmlformats.org/officeDocument/2006/relationships/hyperlink" Target="mailto:Eva.Walrond@ottawa.ca" TargetMode="External"/><Relationship Id="rId1" Type="http://schemas.openxmlformats.org/officeDocument/2006/relationships/slideLayout" Target="../slideLayouts/slideLayout2.xml"/><Relationship Id="rId2" Type="http://schemas.openxmlformats.org/officeDocument/2006/relationships/hyperlink" Target="mailto:joankuyek@sympatico.c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2973701"/>
            <a:ext cx="7766936" cy="1646302"/>
          </a:xfrm>
        </p:spPr>
        <p:txBody>
          <a:bodyPr/>
          <a:lstStyle/>
          <a:p>
            <a:r>
              <a:rPr lang="en-CA" sz="4000" b="1" dirty="0" smtClean="0"/>
              <a:t>Gotta </a:t>
            </a:r>
            <a:r>
              <a:rPr lang="en-CA" sz="4000" b="1" dirty="0"/>
              <a:t>GO</a:t>
            </a:r>
            <a:r>
              <a:rPr lang="en-CA" sz="4000" b="1" dirty="0" smtClean="0"/>
              <a:t>! Campaign Ottawa </a:t>
            </a:r>
            <a:r>
              <a:rPr lang="en-CA" sz="4000" b="1" dirty="0"/>
              <a:t/>
            </a:r>
            <a:br>
              <a:rPr lang="en-CA" sz="4000" b="1" dirty="0"/>
            </a:br>
            <a:r>
              <a:rPr lang="en-CA" sz="4000" dirty="0" smtClean="0"/>
              <a:t>Public </a:t>
            </a:r>
            <a:r>
              <a:rPr lang="en-CA" sz="4000" dirty="0"/>
              <a:t>Toilet Map</a:t>
            </a:r>
          </a:p>
        </p:txBody>
      </p:sp>
      <p:sp>
        <p:nvSpPr>
          <p:cNvPr id="3" name="Subtitle 2"/>
          <p:cNvSpPr>
            <a:spLocks noGrp="1"/>
          </p:cNvSpPr>
          <p:nvPr>
            <p:ph type="subTitle" idx="1"/>
          </p:nvPr>
        </p:nvSpPr>
        <p:spPr>
          <a:xfrm>
            <a:off x="1422400" y="4759961"/>
            <a:ext cx="7766936" cy="1096899"/>
          </a:xfrm>
        </p:spPr>
        <p:txBody>
          <a:bodyPr/>
          <a:lstStyle/>
          <a:p>
            <a:r>
              <a:rPr lang="en-CA" dirty="0" smtClean="0"/>
              <a:t>By: Sarah Good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946150"/>
            <a:ext cx="3944715" cy="209563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422400" y="3074016"/>
            <a:ext cx="1869423" cy="215444"/>
          </a:xfrm>
          <a:prstGeom prst="rect">
            <a:avLst/>
          </a:prstGeom>
          <a:noFill/>
        </p:spPr>
        <p:txBody>
          <a:bodyPr wrap="none" rtlCol="0">
            <a:spAutoFit/>
          </a:bodyPr>
          <a:lstStyle/>
          <a:p>
            <a:r>
              <a:rPr lang="en-CA" sz="800" dirty="0" smtClean="0"/>
              <a:t>Source: www.ottawapublictoilets.ca</a:t>
            </a:r>
            <a:endParaRPr lang="en-CA" sz="800" dirty="0"/>
          </a:p>
        </p:txBody>
      </p:sp>
    </p:spTree>
    <p:extLst>
      <p:ext uri="{BB962C8B-B14F-4D97-AF65-F5344CB8AC3E}">
        <p14:creationId xmlns:p14="http://schemas.microsoft.com/office/powerpoint/2010/main" val="30101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3144" y="280123"/>
            <a:ext cx="8105581" cy="6270355"/>
          </a:xfrm>
          <a:prstGeom prst="rect">
            <a:avLst/>
          </a:prstGeom>
        </p:spPr>
      </p:pic>
      <p:pic>
        <p:nvPicPr>
          <p:cNvPr id="5" name="Picture 4"/>
          <p:cNvPicPr>
            <a:picLocks noChangeAspect="1"/>
          </p:cNvPicPr>
          <p:nvPr/>
        </p:nvPicPr>
        <p:blipFill>
          <a:blip r:embed="rId3"/>
          <a:stretch>
            <a:fillRect/>
          </a:stretch>
        </p:blipFill>
        <p:spPr>
          <a:xfrm>
            <a:off x="9456965" y="977677"/>
            <a:ext cx="2268344" cy="4875246"/>
          </a:xfrm>
          <a:prstGeom prst="rect">
            <a:avLst/>
          </a:prstGeom>
        </p:spPr>
      </p:pic>
      <p:cxnSp>
        <p:nvCxnSpPr>
          <p:cNvPr id="7" name="Straight Arrow Connector 6"/>
          <p:cNvCxnSpPr/>
          <p:nvPr/>
        </p:nvCxnSpPr>
        <p:spPr>
          <a:xfrm flipH="1">
            <a:off x="8313577" y="3853543"/>
            <a:ext cx="1274017" cy="16795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p:cNvCxnSpPr/>
          <p:nvPr/>
        </p:nvCxnSpPr>
        <p:spPr>
          <a:xfrm flipH="1">
            <a:off x="6568751" y="1558212"/>
            <a:ext cx="3018843" cy="14928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5284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221338" cy="1320800"/>
          </a:xfrm>
        </p:spPr>
        <p:txBody>
          <a:bodyPr/>
          <a:lstStyle/>
          <a:p>
            <a:r>
              <a:rPr lang="en-CA" dirty="0" smtClean="0"/>
              <a:t>Creating an Digital Map using Google’s My Maps</a:t>
            </a:r>
            <a:endParaRPr lang="en-CA" dirty="0"/>
          </a:p>
        </p:txBody>
      </p:sp>
      <p:sp>
        <p:nvSpPr>
          <p:cNvPr id="3" name="Content Placeholder 2"/>
          <p:cNvSpPr>
            <a:spLocks noGrp="1"/>
          </p:cNvSpPr>
          <p:nvPr>
            <p:ph idx="1"/>
          </p:nvPr>
        </p:nvSpPr>
        <p:spPr>
          <a:xfrm>
            <a:off x="677335" y="2131122"/>
            <a:ext cx="8645085" cy="4110964"/>
          </a:xfrm>
        </p:spPr>
        <p:txBody>
          <a:bodyPr>
            <a:normAutofit lnSpcReduction="10000"/>
          </a:bodyPr>
          <a:lstStyle/>
          <a:p>
            <a:r>
              <a:rPr lang="en-CA" dirty="0" smtClean="0"/>
              <a:t>Digital maps are great because they are accessibly to anyone with an internet connection. In fact, they can often be downloaded and viewed offline as well.</a:t>
            </a:r>
          </a:p>
          <a:p>
            <a:r>
              <a:rPr lang="en-CA" dirty="0" smtClean="0"/>
              <a:t>Goggle’s My Maps allows file to be imported in 3 formats: csv, </a:t>
            </a:r>
            <a:r>
              <a:rPr lang="en-CA" dirty="0" err="1" smtClean="0"/>
              <a:t>xlsx</a:t>
            </a:r>
            <a:r>
              <a:rPr lang="en-CA" dirty="0" smtClean="0"/>
              <a:t>, and KML.</a:t>
            </a:r>
          </a:p>
          <a:p>
            <a:r>
              <a:rPr lang="en-CA" dirty="0" smtClean="0"/>
              <a:t>Locations can be determined using either latitude and longitude coordinates or addresses.</a:t>
            </a:r>
          </a:p>
          <a:p>
            <a:r>
              <a:rPr lang="en-CA" dirty="0" smtClean="0"/>
              <a:t>Digital maps can easily be updated, and thus can be kept up to date as new information becomes available.</a:t>
            </a:r>
          </a:p>
          <a:p>
            <a:r>
              <a:rPr lang="en-CA" dirty="0" smtClean="0"/>
              <a:t>Digital maps are usually not as aesthetically pleasing and there is little control over what appears on the </a:t>
            </a:r>
            <a:r>
              <a:rPr lang="en-CA" dirty="0" err="1" smtClean="0"/>
              <a:t>basemap</a:t>
            </a:r>
            <a:r>
              <a:rPr lang="en-CA" dirty="0" smtClean="0"/>
              <a:t>, and limited control over symbolization.</a:t>
            </a:r>
          </a:p>
          <a:p>
            <a:r>
              <a:rPr lang="en-CA" dirty="0" smtClean="0"/>
              <a:t>There are types of digital maps which allow the creator to have more control, but they usually require a server and an administrator to keep the data updated.  This can become an expensive endeavour compared to the available </a:t>
            </a:r>
            <a:r>
              <a:rPr lang="en-CA" dirty="0" err="1" smtClean="0"/>
              <a:t>webmaps</a:t>
            </a:r>
            <a:r>
              <a:rPr lang="en-CA" dirty="0" smtClean="0"/>
              <a:t> provided through Google, Bing Maps, or Open Maps.</a:t>
            </a:r>
            <a:endParaRPr lang="en-CA" dirty="0"/>
          </a:p>
        </p:txBody>
      </p:sp>
    </p:spTree>
    <p:extLst>
      <p:ext uri="{BB962C8B-B14F-4D97-AF65-F5344CB8AC3E}">
        <p14:creationId xmlns:p14="http://schemas.microsoft.com/office/powerpoint/2010/main" val="1949483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an Online Map using</a:t>
            </a:r>
            <a:br>
              <a:rPr lang="en-CA" dirty="0" smtClean="0"/>
            </a:br>
            <a:r>
              <a:rPr lang="en-CA" dirty="0" smtClean="0"/>
              <a:t>Original City of Ottawa file – csv format</a:t>
            </a:r>
            <a:endParaRPr lang="en-CA" dirty="0"/>
          </a:p>
        </p:txBody>
      </p:sp>
      <p:pic>
        <p:nvPicPr>
          <p:cNvPr id="4" name="Content Placeholder 3"/>
          <p:cNvPicPr>
            <a:picLocks noGrp="1" noChangeAspect="1"/>
          </p:cNvPicPr>
          <p:nvPr>
            <p:ph idx="1"/>
          </p:nvPr>
        </p:nvPicPr>
        <p:blipFill rotWithShape="1">
          <a:blip r:embed="rId2"/>
          <a:srcRect l="679" t="347" r="434"/>
          <a:stretch/>
        </p:blipFill>
        <p:spPr>
          <a:xfrm>
            <a:off x="761467" y="1930400"/>
            <a:ext cx="6112394" cy="4492702"/>
          </a:xfrm>
          <a:prstGeom prst="rect">
            <a:avLst/>
          </a:prstGeom>
          <a:ln>
            <a:solidFill>
              <a:schemeClr val="bg1">
                <a:lumMod val="75000"/>
              </a:schemeClr>
            </a:solidFill>
          </a:ln>
        </p:spPr>
      </p:pic>
      <p:sp>
        <p:nvSpPr>
          <p:cNvPr id="5" name="TextBox 4"/>
          <p:cNvSpPr txBox="1"/>
          <p:nvPr/>
        </p:nvSpPr>
        <p:spPr>
          <a:xfrm>
            <a:off x="7046206" y="2340966"/>
            <a:ext cx="2911151" cy="2862322"/>
          </a:xfrm>
          <a:prstGeom prst="rect">
            <a:avLst/>
          </a:prstGeom>
          <a:noFill/>
        </p:spPr>
        <p:txBody>
          <a:bodyPr wrap="square" rtlCol="0">
            <a:spAutoFit/>
          </a:bodyPr>
          <a:lstStyle/>
          <a:p>
            <a:r>
              <a:rPr lang="en-CA" dirty="0" smtClean="0"/>
              <a:t>This file only contains the location as an address.  It cannot, therefore by loaded directly into ArcMap.</a:t>
            </a:r>
          </a:p>
          <a:p>
            <a:endParaRPr lang="en-CA" dirty="0"/>
          </a:p>
          <a:p>
            <a:r>
              <a:rPr lang="en-CA" dirty="0" smtClean="0"/>
              <a:t>Using Google’s My Maps I am able to </a:t>
            </a:r>
            <a:r>
              <a:rPr lang="en-CA" dirty="0" err="1" smtClean="0"/>
              <a:t>geolocate</a:t>
            </a:r>
            <a:r>
              <a:rPr lang="en-CA" dirty="0" smtClean="0"/>
              <a:t> the points with only the addresses.</a:t>
            </a:r>
            <a:endParaRPr lang="en-CA" dirty="0"/>
          </a:p>
        </p:txBody>
      </p:sp>
    </p:spTree>
    <p:extLst>
      <p:ext uri="{BB962C8B-B14F-4D97-AF65-F5344CB8AC3E}">
        <p14:creationId xmlns:p14="http://schemas.microsoft.com/office/powerpoint/2010/main" val="289853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Geolocating</a:t>
            </a:r>
            <a:r>
              <a:rPr lang="en-CA" dirty="0" smtClean="0"/>
              <a:t> bathroom location from addressed using Google’s – My Maps</a:t>
            </a:r>
            <a:endParaRPr lang="en-CA" dirty="0"/>
          </a:p>
        </p:txBody>
      </p:sp>
      <p:sp>
        <p:nvSpPr>
          <p:cNvPr id="3" name="Content Placeholder 2"/>
          <p:cNvSpPr>
            <a:spLocks noGrp="1"/>
          </p:cNvSpPr>
          <p:nvPr>
            <p:ph idx="1"/>
          </p:nvPr>
        </p:nvSpPr>
        <p:spPr>
          <a:xfrm>
            <a:off x="677335" y="2160590"/>
            <a:ext cx="8699930" cy="3880773"/>
          </a:xfrm>
        </p:spPr>
        <p:txBody>
          <a:bodyPr/>
          <a:lstStyle/>
          <a:p>
            <a:r>
              <a:rPr lang="en-CA" dirty="0" smtClean="0"/>
              <a:t>Step 1: Go to </a:t>
            </a:r>
            <a:r>
              <a:rPr lang="en-CA" dirty="0"/>
              <a:t>https://</a:t>
            </a:r>
            <a:r>
              <a:rPr lang="en-CA" dirty="0" smtClean="0"/>
              <a:t>www.</a:t>
            </a:r>
            <a:r>
              <a:rPr lang="en-CA" b="1" dirty="0" smtClean="0"/>
              <a:t>google</a:t>
            </a:r>
            <a:r>
              <a:rPr lang="en-CA" dirty="0" smtClean="0"/>
              <a:t>.com/</a:t>
            </a:r>
            <a:r>
              <a:rPr lang="en-CA" b="1" dirty="0" smtClean="0"/>
              <a:t>mymaps</a:t>
            </a:r>
          </a:p>
          <a:p>
            <a:r>
              <a:rPr lang="en-CA" dirty="0" smtClean="0"/>
              <a:t>Step 2: Create New Map</a:t>
            </a:r>
          </a:p>
          <a:p>
            <a:r>
              <a:rPr lang="en-CA" dirty="0" smtClean="0"/>
              <a:t>Step 3: Add a layer, and import a file to populate it with</a:t>
            </a:r>
          </a:p>
          <a:p>
            <a:r>
              <a:rPr lang="en-CA" dirty="0" smtClean="0"/>
              <a:t>Step 4: Select the file, choose location columns, chose title column, and finish</a:t>
            </a:r>
            <a:endParaRPr lang="en-CA" dirty="0"/>
          </a:p>
        </p:txBody>
      </p:sp>
      <p:pic>
        <p:nvPicPr>
          <p:cNvPr id="4" name="Picture 3"/>
          <p:cNvPicPr>
            <a:picLocks noChangeAspect="1"/>
          </p:cNvPicPr>
          <p:nvPr/>
        </p:nvPicPr>
        <p:blipFill>
          <a:blip r:embed="rId2"/>
          <a:stretch>
            <a:fillRect/>
          </a:stretch>
        </p:blipFill>
        <p:spPr>
          <a:xfrm>
            <a:off x="8908111" y="371248"/>
            <a:ext cx="1919719" cy="2658073"/>
          </a:xfrm>
          <a:prstGeom prst="rect">
            <a:avLst/>
          </a:prstGeom>
          <a:ln>
            <a:solidFill>
              <a:schemeClr val="bg1">
                <a:lumMod val="75000"/>
              </a:schemeClr>
            </a:solidFill>
          </a:ln>
        </p:spPr>
      </p:pic>
      <p:pic>
        <p:nvPicPr>
          <p:cNvPr id="6" name="Picture 5"/>
          <p:cNvPicPr>
            <a:picLocks noChangeAspect="1"/>
          </p:cNvPicPr>
          <p:nvPr/>
        </p:nvPicPr>
        <p:blipFill>
          <a:blip r:embed="rId3"/>
          <a:stretch>
            <a:fillRect/>
          </a:stretch>
        </p:blipFill>
        <p:spPr>
          <a:xfrm>
            <a:off x="2266786" y="3905277"/>
            <a:ext cx="4180667" cy="2590109"/>
          </a:xfrm>
          <a:prstGeom prst="rect">
            <a:avLst/>
          </a:prstGeom>
          <a:ln>
            <a:solidFill>
              <a:schemeClr val="bg1">
                <a:lumMod val="85000"/>
              </a:schemeClr>
            </a:solidFill>
          </a:ln>
        </p:spPr>
      </p:pic>
      <p:pic>
        <p:nvPicPr>
          <p:cNvPr id="5" name="Picture 4"/>
          <p:cNvPicPr>
            <a:picLocks noChangeAspect="1"/>
          </p:cNvPicPr>
          <p:nvPr/>
        </p:nvPicPr>
        <p:blipFill>
          <a:blip r:embed="rId4"/>
          <a:stretch>
            <a:fillRect/>
          </a:stretch>
        </p:blipFill>
        <p:spPr>
          <a:xfrm>
            <a:off x="677335" y="4358079"/>
            <a:ext cx="1848853" cy="1683284"/>
          </a:xfrm>
          <a:prstGeom prst="rect">
            <a:avLst/>
          </a:prstGeom>
          <a:ln>
            <a:solidFill>
              <a:schemeClr val="bg1">
                <a:lumMod val="85000"/>
              </a:schemeClr>
            </a:solidFill>
          </a:ln>
        </p:spPr>
      </p:pic>
      <p:pic>
        <p:nvPicPr>
          <p:cNvPr id="7" name="Picture 6"/>
          <p:cNvPicPr>
            <a:picLocks noChangeAspect="1"/>
          </p:cNvPicPr>
          <p:nvPr/>
        </p:nvPicPr>
        <p:blipFill>
          <a:blip r:embed="rId5"/>
          <a:stretch>
            <a:fillRect/>
          </a:stretch>
        </p:blipFill>
        <p:spPr>
          <a:xfrm>
            <a:off x="5743478" y="4100976"/>
            <a:ext cx="2538475" cy="1777433"/>
          </a:xfrm>
          <a:prstGeom prst="rect">
            <a:avLst/>
          </a:prstGeom>
        </p:spPr>
      </p:pic>
      <p:pic>
        <p:nvPicPr>
          <p:cNvPr id="8" name="Picture 7"/>
          <p:cNvPicPr>
            <a:picLocks noChangeAspect="1"/>
          </p:cNvPicPr>
          <p:nvPr/>
        </p:nvPicPr>
        <p:blipFill>
          <a:blip r:embed="rId6"/>
          <a:stretch>
            <a:fillRect/>
          </a:stretch>
        </p:blipFill>
        <p:spPr>
          <a:xfrm>
            <a:off x="7363255" y="4710694"/>
            <a:ext cx="2545219" cy="1690106"/>
          </a:xfrm>
          <a:prstGeom prst="rect">
            <a:avLst/>
          </a:prstGeom>
        </p:spPr>
      </p:pic>
    </p:spTree>
    <p:extLst>
      <p:ext uri="{BB962C8B-B14F-4D97-AF65-F5344CB8AC3E}">
        <p14:creationId xmlns:p14="http://schemas.microsoft.com/office/powerpoint/2010/main" val="324532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Preliminary Online Map</a:t>
            </a:r>
            <a:endParaRPr lang="en-CA" dirty="0"/>
          </a:p>
        </p:txBody>
      </p:sp>
      <p:pic>
        <p:nvPicPr>
          <p:cNvPr id="4" name="Picture 3"/>
          <p:cNvPicPr>
            <a:picLocks noChangeAspect="1"/>
          </p:cNvPicPr>
          <p:nvPr/>
        </p:nvPicPr>
        <p:blipFill>
          <a:blip r:embed="rId2"/>
          <a:stretch>
            <a:fillRect/>
          </a:stretch>
        </p:blipFill>
        <p:spPr>
          <a:xfrm>
            <a:off x="677335" y="1622490"/>
            <a:ext cx="8386627" cy="4414416"/>
          </a:xfrm>
          <a:prstGeom prst="rect">
            <a:avLst/>
          </a:prstGeom>
          <a:ln>
            <a:solidFill>
              <a:schemeClr val="bg1">
                <a:lumMod val="65000"/>
              </a:schemeClr>
            </a:solidFill>
          </a:ln>
        </p:spPr>
      </p:pic>
      <p:sp>
        <p:nvSpPr>
          <p:cNvPr id="5" name="TextBox 4"/>
          <p:cNvSpPr txBox="1"/>
          <p:nvPr/>
        </p:nvSpPr>
        <p:spPr>
          <a:xfrm>
            <a:off x="9134043" y="3076678"/>
            <a:ext cx="1848088" cy="1813949"/>
          </a:xfrm>
          <a:prstGeom prst="rect">
            <a:avLst/>
          </a:prstGeom>
          <a:noFill/>
        </p:spPr>
        <p:txBody>
          <a:bodyPr wrap="square" rtlCol="0">
            <a:spAutoFit/>
          </a:bodyPr>
          <a:lstStyle/>
          <a:p>
            <a:r>
              <a:rPr lang="en-CA" sz="1600" dirty="0" smtClean="0"/>
              <a:t>By click on a marker, a pop-up appears showing the information contained in the columns of the csv file.</a:t>
            </a:r>
            <a:endParaRPr lang="en-CA" sz="1600" dirty="0"/>
          </a:p>
        </p:txBody>
      </p:sp>
      <p:cxnSp>
        <p:nvCxnSpPr>
          <p:cNvPr id="7" name="Straight Arrow Connector 6"/>
          <p:cNvCxnSpPr/>
          <p:nvPr/>
        </p:nvCxnSpPr>
        <p:spPr>
          <a:xfrm flipH="1">
            <a:off x="5978541" y="3265714"/>
            <a:ext cx="3155502" cy="99837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7798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Adding the NCC file using Latitude and Longitude</a:t>
            </a:r>
            <a:endParaRPr lang="en-CA" dirty="0"/>
          </a:p>
        </p:txBody>
      </p:sp>
      <p:sp>
        <p:nvSpPr>
          <p:cNvPr id="3" name="Content Placeholder 2"/>
          <p:cNvSpPr>
            <a:spLocks noGrp="1"/>
          </p:cNvSpPr>
          <p:nvPr>
            <p:ph idx="1"/>
          </p:nvPr>
        </p:nvSpPr>
        <p:spPr>
          <a:xfrm>
            <a:off x="677335" y="2160591"/>
            <a:ext cx="8596668" cy="3866986"/>
          </a:xfrm>
        </p:spPr>
        <p:txBody>
          <a:bodyPr/>
          <a:lstStyle/>
          <a:p>
            <a:r>
              <a:rPr lang="en-CA" dirty="0" smtClean="0"/>
              <a:t>Because the locational information in a </a:t>
            </a:r>
            <a:r>
              <a:rPr lang="en-CA" dirty="0" err="1" smtClean="0"/>
              <a:t>shapefile</a:t>
            </a:r>
            <a:r>
              <a:rPr lang="en-CA" dirty="0" smtClean="0"/>
              <a:t> in embedded within the files, they cannot be easily imported into Google My Maps.</a:t>
            </a:r>
          </a:p>
          <a:p>
            <a:r>
              <a:rPr lang="en-CA" dirty="0" smtClean="0"/>
              <a:t>We must add in columns for the longitude and latitude of each point, by using the “Calculate Geometry” tool in ArcMap.</a:t>
            </a:r>
          </a:p>
          <a:p>
            <a:r>
              <a:rPr lang="en-CA" dirty="0" smtClean="0"/>
              <a:t>In order for the proper coordinates to appear in the longitude and latitude columns, we must ensure the projects match. </a:t>
            </a:r>
          </a:p>
          <a:p>
            <a:r>
              <a:rPr lang="en-CA" dirty="0" smtClean="0"/>
              <a:t>After a few failed attempts, the NCC bathrooms were added to the map in the right location!</a:t>
            </a:r>
          </a:p>
          <a:p>
            <a:endParaRPr lang="en-CA" dirty="0"/>
          </a:p>
        </p:txBody>
      </p:sp>
    </p:spTree>
    <p:extLst>
      <p:ext uri="{BB962C8B-B14F-4D97-AF65-F5344CB8AC3E}">
        <p14:creationId xmlns:p14="http://schemas.microsoft.com/office/powerpoint/2010/main" val="86686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Projections Going Wrong </a:t>
            </a:r>
            <a:r>
              <a:rPr lang="en-CA" dirty="0" smtClean="0">
                <a:sym typeface="Wingdings" panose="05000000000000000000" pitchFamily="2" charset="2"/>
              </a:rPr>
              <a:t></a:t>
            </a:r>
            <a:endParaRPr lang="en-CA"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790" b="1"/>
          <a:stretch/>
        </p:blipFill>
        <p:spPr bwMode="auto">
          <a:xfrm>
            <a:off x="1940767" y="1559804"/>
            <a:ext cx="8312274" cy="4683520"/>
          </a:xfrm>
          <a:prstGeom prst="rect">
            <a:avLst/>
          </a:prstGeom>
          <a:noFill/>
          <a:ln>
            <a:noFill/>
          </a:ln>
        </p:spPr>
      </p:pic>
      <p:cxnSp>
        <p:nvCxnSpPr>
          <p:cNvPr id="6" name="Straight Arrow Connector 5"/>
          <p:cNvCxnSpPr/>
          <p:nvPr/>
        </p:nvCxnSpPr>
        <p:spPr>
          <a:xfrm>
            <a:off x="3256611" y="3124547"/>
            <a:ext cx="2659225" cy="39188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 name="Straight Arrow Connector 7"/>
          <p:cNvCxnSpPr/>
          <p:nvPr/>
        </p:nvCxnSpPr>
        <p:spPr>
          <a:xfrm>
            <a:off x="2972737" y="4204012"/>
            <a:ext cx="4842587" cy="8117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p:cNvCxnSpPr/>
          <p:nvPr/>
        </p:nvCxnSpPr>
        <p:spPr>
          <a:xfrm flipV="1">
            <a:off x="3110893" y="5494350"/>
            <a:ext cx="5159829" cy="12129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p:nvPr/>
        </p:nvCxnSpPr>
        <p:spPr>
          <a:xfrm>
            <a:off x="3110893" y="4838682"/>
            <a:ext cx="4704431" cy="27058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284630712"/>
              </p:ext>
            </p:extLst>
          </p:nvPr>
        </p:nvGraphicFramePr>
        <p:xfrm>
          <a:off x="441713" y="4180114"/>
          <a:ext cx="1275120" cy="1114158"/>
        </p:xfrm>
        <a:graphic>
          <a:graphicData uri="http://schemas.openxmlformats.org/drawingml/2006/table">
            <a:tbl>
              <a:tblPr>
                <a:effectLst>
                  <a:outerShdw blurRad="50800" dist="38100" dir="5400000" algn="t" rotWithShape="0">
                    <a:prstClr val="black">
                      <a:alpha val="40000"/>
                    </a:prstClr>
                  </a:outerShdw>
                </a:effectLst>
              </a:tblPr>
              <a:tblGrid>
                <a:gridCol w="584430"/>
                <a:gridCol w="690690"/>
              </a:tblGrid>
              <a:tr h="185693">
                <a:tc>
                  <a:txBody>
                    <a:bodyPr/>
                    <a:lstStyle/>
                    <a:p>
                      <a:pPr algn="l" fontAlgn="b"/>
                      <a:r>
                        <a:rPr lang="en-CA" sz="1100" b="0" i="0" u="none" strike="noStrike" dirty="0">
                          <a:solidFill>
                            <a:srgbClr val="000000"/>
                          </a:solidFill>
                          <a:effectLst/>
                          <a:latin typeface="Calibri" panose="020F0502020204030204" pitchFamily="34" charset="0"/>
                        </a:rPr>
                        <a:t>Latitude</a:t>
                      </a:r>
                    </a:p>
                  </a:txBody>
                  <a:tcPr marL="9525" marR="9525" marT="9525" marB="0" anchor="b">
                    <a:lnL>
                      <a:noFill/>
                    </a:lnL>
                    <a:lnR>
                      <a:noFill/>
                    </a:lnR>
                    <a:lnT>
                      <a:noFill/>
                    </a:lnT>
                    <a:lnB>
                      <a:noFill/>
                    </a:lnB>
                  </a:tcPr>
                </a:tc>
                <a:tc>
                  <a:txBody>
                    <a:bodyPr/>
                    <a:lstStyle/>
                    <a:p>
                      <a:pPr algn="l" fontAlgn="b"/>
                      <a:r>
                        <a:rPr lang="en-CA" sz="1100" b="0" i="0" u="none" strike="noStrike">
                          <a:solidFill>
                            <a:srgbClr val="000000"/>
                          </a:solidFill>
                          <a:effectLst/>
                          <a:latin typeface="Calibri" panose="020F0502020204030204" pitchFamily="34" charset="0"/>
                        </a:rPr>
                        <a:t>Longitude</a:t>
                      </a:r>
                    </a:p>
                  </a:txBody>
                  <a:tcPr marL="9525" marR="9525" marT="9525" marB="0" anchor="b">
                    <a:lnL>
                      <a:noFill/>
                    </a:lnL>
                    <a:lnR>
                      <a:noFill/>
                    </a:lnR>
                    <a:lnT>
                      <a:noFill/>
                    </a:lnT>
                    <a:lnB>
                      <a:noFill/>
                    </a:lnB>
                  </a:tcPr>
                </a:tc>
              </a:tr>
              <a:tr h="185693">
                <a:tc>
                  <a:txBody>
                    <a:bodyPr/>
                    <a:lstStyle/>
                    <a:p>
                      <a:pPr algn="r" fontAlgn="b"/>
                      <a:r>
                        <a:rPr lang="en-CA" sz="1100" b="0" i="0" u="none" strike="noStrike">
                          <a:solidFill>
                            <a:srgbClr val="000000"/>
                          </a:solidFill>
                          <a:effectLst/>
                          <a:latin typeface="Calibri" panose="020F0502020204030204" pitchFamily="34" charset="0"/>
                        </a:rPr>
                        <a:t>5.66783</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panose="020F0502020204030204" pitchFamily="34" charset="0"/>
                        </a:rPr>
                        <a:t>-8.4397</a:t>
                      </a:r>
                    </a:p>
                  </a:txBody>
                  <a:tcPr marL="9525" marR="9525" marT="9525" marB="0" anchor="b">
                    <a:lnL>
                      <a:noFill/>
                    </a:lnL>
                    <a:lnR>
                      <a:noFill/>
                    </a:lnR>
                    <a:lnT>
                      <a:noFill/>
                    </a:lnT>
                    <a:lnB>
                      <a:noFill/>
                    </a:lnB>
                  </a:tcPr>
                </a:tc>
              </a:tr>
              <a:tr h="185693">
                <a:tc>
                  <a:txBody>
                    <a:bodyPr/>
                    <a:lstStyle/>
                    <a:p>
                      <a:pPr algn="r" fontAlgn="b"/>
                      <a:r>
                        <a:rPr lang="en-CA" sz="1100" b="0" i="0" u="none" strike="noStrike">
                          <a:solidFill>
                            <a:srgbClr val="000000"/>
                          </a:solidFill>
                          <a:effectLst/>
                          <a:latin typeface="Calibri" panose="020F0502020204030204" pitchFamily="34" charset="0"/>
                        </a:rPr>
                        <a:t>5.69273</a:t>
                      </a:r>
                    </a:p>
                  </a:txBody>
                  <a:tcPr marL="9525" marR="9525" marT="9525" marB="0" anchor="b">
                    <a:lnL>
                      <a:noFill/>
                    </a:lnL>
                    <a:lnR>
                      <a:noFill/>
                    </a:lnR>
                    <a:lnT>
                      <a:noFill/>
                    </a:lnT>
                    <a:lnB>
                      <a:noFill/>
                    </a:lnB>
                  </a:tcPr>
                </a:tc>
                <a:tc>
                  <a:txBody>
                    <a:bodyPr/>
                    <a:lstStyle/>
                    <a:p>
                      <a:pPr algn="r" fontAlgn="b"/>
                      <a:r>
                        <a:rPr lang="en-CA" sz="1100" b="0" i="0" u="none" strike="noStrike" dirty="0">
                          <a:solidFill>
                            <a:srgbClr val="000000"/>
                          </a:solidFill>
                          <a:effectLst/>
                          <a:latin typeface="Calibri" panose="020F0502020204030204" pitchFamily="34" charset="0"/>
                        </a:rPr>
                        <a:t>-8.4255</a:t>
                      </a:r>
                    </a:p>
                  </a:txBody>
                  <a:tcPr marL="9525" marR="9525" marT="9525" marB="0" anchor="b">
                    <a:lnL>
                      <a:noFill/>
                    </a:lnL>
                    <a:lnR>
                      <a:noFill/>
                    </a:lnR>
                    <a:lnT>
                      <a:noFill/>
                    </a:lnT>
                    <a:lnB>
                      <a:noFill/>
                    </a:lnB>
                  </a:tcPr>
                </a:tc>
              </a:tr>
              <a:tr h="185693">
                <a:tc>
                  <a:txBody>
                    <a:bodyPr/>
                    <a:lstStyle/>
                    <a:p>
                      <a:pPr algn="r" fontAlgn="b"/>
                      <a:r>
                        <a:rPr lang="en-CA" sz="1100" b="0" i="0" u="none" strike="noStrike" dirty="0">
                          <a:solidFill>
                            <a:srgbClr val="000000"/>
                          </a:solidFill>
                          <a:effectLst/>
                          <a:latin typeface="Calibri" panose="020F0502020204030204" pitchFamily="34" charset="0"/>
                        </a:rPr>
                        <a:t>5.68348</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panose="020F0502020204030204" pitchFamily="34" charset="0"/>
                        </a:rPr>
                        <a:t>-8.4102</a:t>
                      </a:r>
                    </a:p>
                  </a:txBody>
                  <a:tcPr marL="9525" marR="9525" marT="9525" marB="0" anchor="b">
                    <a:lnL>
                      <a:noFill/>
                    </a:lnL>
                    <a:lnR>
                      <a:noFill/>
                    </a:lnR>
                    <a:lnT>
                      <a:noFill/>
                    </a:lnT>
                    <a:lnB>
                      <a:noFill/>
                    </a:lnB>
                  </a:tcPr>
                </a:tc>
              </a:tr>
              <a:tr h="185693">
                <a:tc>
                  <a:txBody>
                    <a:bodyPr/>
                    <a:lstStyle/>
                    <a:p>
                      <a:pPr algn="r" fontAlgn="b"/>
                      <a:r>
                        <a:rPr lang="en-CA" sz="1100" b="0" i="0" u="none" strike="noStrike">
                          <a:solidFill>
                            <a:srgbClr val="000000"/>
                          </a:solidFill>
                          <a:effectLst/>
                          <a:latin typeface="Calibri" panose="020F0502020204030204" pitchFamily="34" charset="0"/>
                        </a:rPr>
                        <a:t>5.67391</a:t>
                      </a:r>
                    </a:p>
                  </a:txBody>
                  <a:tcPr marL="9525" marR="9525" marT="9525" marB="0" anchor="b">
                    <a:lnL>
                      <a:noFill/>
                    </a:lnL>
                    <a:lnR>
                      <a:noFill/>
                    </a:lnR>
                    <a:lnT>
                      <a:noFill/>
                    </a:lnT>
                    <a:lnB>
                      <a:noFill/>
                    </a:lnB>
                  </a:tcPr>
                </a:tc>
                <a:tc>
                  <a:txBody>
                    <a:bodyPr/>
                    <a:lstStyle/>
                    <a:p>
                      <a:pPr algn="r" fontAlgn="b"/>
                      <a:r>
                        <a:rPr lang="en-CA" sz="1100" b="0" i="0" u="none" strike="noStrike" dirty="0">
                          <a:solidFill>
                            <a:srgbClr val="000000"/>
                          </a:solidFill>
                          <a:effectLst/>
                          <a:latin typeface="Calibri" panose="020F0502020204030204" pitchFamily="34" charset="0"/>
                        </a:rPr>
                        <a:t>-8.4452</a:t>
                      </a:r>
                    </a:p>
                  </a:txBody>
                  <a:tcPr marL="9525" marR="9525" marT="9525" marB="0" anchor="b">
                    <a:lnL>
                      <a:noFill/>
                    </a:lnL>
                    <a:lnR>
                      <a:noFill/>
                    </a:lnR>
                    <a:lnT>
                      <a:noFill/>
                    </a:lnT>
                    <a:lnB>
                      <a:noFill/>
                    </a:lnB>
                  </a:tcPr>
                </a:tc>
              </a:tr>
              <a:tr h="185693">
                <a:tc>
                  <a:txBody>
                    <a:bodyPr/>
                    <a:lstStyle/>
                    <a:p>
                      <a:pPr algn="r" fontAlgn="b"/>
                      <a:r>
                        <a:rPr lang="en-CA" sz="1100" b="0" i="0" u="none" strike="noStrike">
                          <a:solidFill>
                            <a:srgbClr val="000000"/>
                          </a:solidFill>
                          <a:effectLst/>
                          <a:latin typeface="Calibri" panose="020F0502020204030204" pitchFamily="34" charset="0"/>
                        </a:rPr>
                        <a:t>5.6738</a:t>
                      </a:r>
                    </a:p>
                  </a:txBody>
                  <a:tcPr marL="9525" marR="9525" marT="9525" marB="0" anchor="b">
                    <a:lnL>
                      <a:noFill/>
                    </a:lnL>
                    <a:lnR>
                      <a:noFill/>
                    </a:lnR>
                    <a:lnT>
                      <a:noFill/>
                    </a:lnT>
                    <a:lnB>
                      <a:noFill/>
                    </a:lnB>
                  </a:tcPr>
                </a:tc>
                <a:tc>
                  <a:txBody>
                    <a:bodyPr/>
                    <a:lstStyle/>
                    <a:p>
                      <a:pPr algn="r" fontAlgn="b"/>
                      <a:r>
                        <a:rPr lang="en-CA" sz="1100" b="0" i="0" u="none" strike="noStrike" dirty="0">
                          <a:solidFill>
                            <a:srgbClr val="000000"/>
                          </a:solidFill>
                          <a:effectLst/>
                          <a:latin typeface="Calibri" panose="020F0502020204030204" pitchFamily="34" charset="0"/>
                        </a:rPr>
                        <a:t>-8.4458</a:t>
                      </a:r>
                    </a:p>
                  </a:txBody>
                  <a:tcPr marL="9525" marR="9525" marT="9525" marB="0" anchor="b">
                    <a:lnL>
                      <a:noFill/>
                    </a:lnL>
                    <a:lnR>
                      <a:noFill/>
                    </a:lnR>
                    <a:lnT>
                      <a:noFill/>
                    </a:lnT>
                    <a:lnB>
                      <a:noFill/>
                    </a:lnB>
                  </a:tcPr>
                </a:tc>
              </a:tr>
            </a:tbl>
          </a:graphicData>
        </a:graphic>
      </p:graphicFrame>
      <p:sp>
        <p:nvSpPr>
          <p:cNvPr id="5" name="TextBox 4"/>
          <p:cNvSpPr txBox="1"/>
          <p:nvPr/>
        </p:nvSpPr>
        <p:spPr>
          <a:xfrm>
            <a:off x="423745" y="2720324"/>
            <a:ext cx="1371600" cy="1200329"/>
          </a:xfrm>
          <a:prstGeom prst="rect">
            <a:avLst/>
          </a:prstGeom>
          <a:noFill/>
        </p:spPr>
        <p:txBody>
          <a:bodyPr wrap="square" rtlCol="0">
            <a:spAutoFit/>
          </a:bodyPr>
          <a:lstStyle/>
          <a:p>
            <a:r>
              <a:rPr lang="en-CA" dirty="0" smtClean="0"/>
              <a:t>This is the wrong projection,  </a:t>
            </a:r>
            <a:r>
              <a:rPr lang="en-CA" dirty="0"/>
              <a:t>c</a:t>
            </a:r>
            <a:r>
              <a:rPr lang="en-CA" dirty="0" smtClean="0"/>
              <a:t>learly.</a:t>
            </a:r>
            <a:endParaRPr lang="en-CA" dirty="0"/>
          </a:p>
        </p:txBody>
      </p:sp>
    </p:spTree>
    <p:extLst>
      <p:ext uri="{BB962C8B-B14F-4D97-AF65-F5344CB8AC3E}">
        <p14:creationId xmlns:p14="http://schemas.microsoft.com/office/powerpoint/2010/main" val="37263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Projections Going Right </a:t>
            </a:r>
            <a:r>
              <a:rPr lang="en-CA" dirty="0" smtClean="0">
                <a:sym typeface="Wingdings" panose="05000000000000000000" pitchFamily="2" charset="2"/>
              </a:rPr>
              <a:t></a:t>
            </a:r>
            <a:r>
              <a:rPr lang="en-CA" dirty="0" smtClean="0"/>
              <a:t> </a:t>
            </a:r>
            <a:endParaRPr lang="en-CA" dirty="0"/>
          </a:p>
        </p:txBody>
      </p:sp>
      <p:pic>
        <p:nvPicPr>
          <p:cNvPr id="4" name="Picture 3"/>
          <p:cNvPicPr/>
          <p:nvPr/>
        </p:nvPicPr>
        <p:blipFill rotWithShape="1">
          <a:blip r:embed="rId2">
            <a:extLst>
              <a:ext uri="{28A0092B-C50C-407E-A947-70E740481C1C}">
                <a14:useLocalDpi xmlns:a14="http://schemas.microsoft.com/office/drawing/2010/main" val="0"/>
              </a:ext>
            </a:extLst>
          </a:blip>
          <a:srcRect t="16921" r="45550" b="8140"/>
          <a:stretch/>
        </p:blipFill>
        <p:spPr bwMode="auto">
          <a:xfrm>
            <a:off x="628569" y="3657599"/>
            <a:ext cx="3568094" cy="2509932"/>
          </a:xfrm>
          <a:prstGeom prst="rect">
            <a:avLst/>
          </a:prstGeom>
          <a:noFill/>
          <a:ln>
            <a:noFill/>
          </a:ln>
        </p:spPr>
      </p:pic>
      <p:pic>
        <p:nvPicPr>
          <p:cNvPr id="5" name="Picture 4"/>
          <p:cNvPicPr/>
          <p:nvPr/>
        </p:nvPicPr>
        <p:blipFill rotWithShape="1">
          <a:blip r:embed="rId3">
            <a:extLst>
              <a:ext uri="{28A0092B-C50C-407E-A947-70E740481C1C}">
                <a14:useLocalDpi xmlns:a14="http://schemas.microsoft.com/office/drawing/2010/main" val="0"/>
              </a:ext>
            </a:extLst>
          </a:blip>
          <a:srcRect l="864"/>
          <a:stretch/>
        </p:blipFill>
        <p:spPr bwMode="auto">
          <a:xfrm>
            <a:off x="7185255" y="1767717"/>
            <a:ext cx="3163077" cy="4239563"/>
          </a:xfrm>
          <a:prstGeom prst="rect">
            <a:avLst/>
          </a:prstGeom>
          <a:noFill/>
          <a:ln>
            <a:solidFill>
              <a:schemeClr val="bg1">
                <a:lumMod val="85000"/>
              </a:schemeClr>
            </a:solidFill>
          </a:ln>
        </p:spPr>
      </p:pic>
      <p:pic>
        <p:nvPicPr>
          <p:cNvPr id="8" name="Picture 7"/>
          <p:cNvPicPr/>
          <p:nvPr/>
        </p:nvPicPr>
        <p:blipFill rotWithShape="1">
          <a:blip r:embed="rId2">
            <a:extLst>
              <a:ext uri="{28A0092B-C50C-407E-A947-70E740481C1C}">
                <a14:useLocalDpi xmlns:a14="http://schemas.microsoft.com/office/drawing/2010/main" val="0"/>
              </a:ext>
            </a:extLst>
          </a:blip>
          <a:srcRect l="54478"/>
          <a:stretch/>
        </p:blipFill>
        <p:spPr bwMode="auto">
          <a:xfrm>
            <a:off x="4196663" y="1537818"/>
            <a:ext cx="2981568" cy="3613019"/>
          </a:xfrm>
          <a:prstGeom prst="rect">
            <a:avLst/>
          </a:prstGeom>
          <a:noFill/>
          <a:ln>
            <a:noFill/>
          </a:ln>
        </p:spPr>
      </p:pic>
      <p:cxnSp>
        <p:nvCxnSpPr>
          <p:cNvPr id="7" name="Straight Arrow Connector 6"/>
          <p:cNvCxnSpPr/>
          <p:nvPr/>
        </p:nvCxnSpPr>
        <p:spPr>
          <a:xfrm flipV="1">
            <a:off x="3839985" y="3853543"/>
            <a:ext cx="909297" cy="113875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677335" y="1934452"/>
            <a:ext cx="3270197" cy="1323439"/>
          </a:xfrm>
          <a:prstGeom prst="rect">
            <a:avLst/>
          </a:prstGeom>
          <a:noFill/>
        </p:spPr>
        <p:txBody>
          <a:bodyPr wrap="square" rtlCol="0">
            <a:spAutoFit/>
          </a:bodyPr>
          <a:lstStyle/>
          <a:p>
            <a:r>
              <a:rPr lang="en-CA" sz="1600" dirty="0" smtClean="0"/>
              <a:t>After a bit of research I found the right coordinate system, and was able to figure out how to project my file from NAD 83 to WGS 1984 Web Mercator.</a:t>
            </a:r>
            <a:endParaRPr lang="en-CA" sz="1600" dirty="0"/>
          </a:p>
        </p:txBody>
      </p:sp>
      <p:sp>
        <p:nvSpPr>
          <p:cNvPr id="3" name="TextBox 2"/>
          <p:cNvSpPr txBox="1"/>
          <p:nvPr/>
        </p:nvSpPr>
        <p:spPr>
          <a:xfrm>
            <a:off x="8766793" y="1147564"/>
            <a:ext cx="1929871" cy="369332"/>
          </a:xfrm>
          <a:prstGeom prst="rect">
            <a:avLst/>
          </a:prstGeom>
          <a:noFill/>
        </p:spPr>
        <p:txBody>
          <a:bodyPr wrap="square" rtlCol="0">
            <a:spAutoFit/>
          </a:bodyPr>
          <a:lstStyle/>
          <a:p>
            <a:r>
              <a:rPr lang="en-CA" dirty="0" smtClean="0"/>
              <a:t>Right	Wrong</a:t>
            </a:r>
            <a:endParaRPr lang="en-CA" dirty="0"/>
          </a:p>
        </p:txBody>
      </p:sp>
      <p:cxnSp>
        <p:nvCxnSpPr>
          <p:cNvPr id="9" name="Straight Arrow Connector 8"/>
          <p:cNvCxnSpPr/>
          <p:nvPr/>
        </p:nvCxnSpPr>
        <p:spPr>
          <a:xfrm>
            <a:off x="9143690" y="1502245"/>
            <a:ext cx="176109" cy="34885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p:cNvCxnSpPr/>
          <p:nvPr/>
        </p:nvCxnSpPr>
        <p:spPr>
          <a:xfrm flipH="1">
            <a:off x="9940728" y="1502244"/>
            <a:ext cx="249097" cy="34885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2349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Success!!!</a:t>
            </a:r>
            <a:endParaRPr lang="en-CA" dirty="0"/>
          </a:p>
        </p:txBody>
      </p:sp>
      <p:pic>
        <p:nvPicPr>
          <p:cNvPr id="4" name="Content Placeholder 3"/>
          <p:cNvPicPr>
            <a:picLocks noGrp="1" noChangeAspect="1"/>
          </p:cNvPicPr>
          <p:nvPr>
            <p:ph idx="1"/>
          </p:nvPr>
        </p:nvPicPr>
        <p:blipFill>
          <a:blip r:embed="rId2"/>
          <a:stretch>
            <a:fillRect/>
          </a:stretch>
        </p:blipFill>
        <p:spPr>
          <a:xfrm>
            <a:off x="677335" y="1478973"/>
            <a:ext cx="8203107" cy="4841834"/>
          </a:xfrm>
          <a:prstGeom prst="rect">
            <a:avLst/>
          </a:prstGeom>
        </p:spPr>
      </p:pic>
    </p:spTree>
    <p:extLst>
      <p:ext uri="{BB962C8B-B14F-4D97-AF65-F5344CB8AC3E}">
        <p14:creationId xmlns:p14="http://schemas.microsoft.com/office/powerpoint/2010/main" val="294691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35377" cy="1320800"/>
          </a:xfrm>
        </p:spPr>
        <p:txBody>
          <a:bodyPr/>
          <a:lstStyle/>
          <a:p>
            <a:r>
              <a:rPr lang="en-CA" dirty="0" smtClean="0"/>
              <a:t>Symbolization by Building Type Description</a:t>
            </a:r>
            <a:endParaRPr lang="en-CA" dirty="0"/>
          </a:p>
        </p:txBody>
      </p:sp>
      <p:pic>
        <p:nvPicPr>
          <p:cNvPr id="4" name="Picture 3"/>
          <p:cNvPicPr>
            <a:picLocks noChangeAspect="1"/>
          </p:cNvPicPr>
          <p:nvPr/>
        </p:nvPicPr>
        <p:blipFill rotWithShape="1">
          <a:blip r:embed="rId2"/>
          <a:srcRect l="609" t="492"/>
          <a:stretch/>
        </p:blipFill>
        <p:spPr>
          <a:xfrm>
            <a:off x="1358093" y="1528197"/>
            <a:ext cx="7409951" cy="4916531"/>
          </a:xfrm>
          <a:prstGeom prst="rect">
            <a:avLst/>
          </a:prstGeom>
        </p:spPr>
      </p:pic>
      <p:sp>
        <p:nvSpPr>
          <p:cNvPr id="3" name="TextBox 2"/>
          <p:cNvSpPr txBox="1"/>
          <p:nvPr/>
        </p:nvSpPr>
        <p:spPr>
          <a:xfrm>
            <a:off x="8768044" y="3340132"/>
            <a:ext cx="1436915" cy="646331"/>
          </a:xfrm>
          <a:prstGeom prst="rect">
            <a:avLst/>
          </a:prstGeom>
          <a:noFill/>
        </p:spPr>
        <p:txBody>
          <a:bodyPr wrap="square" rtlCol="0">
            <a:spAutoFit/>
          </a:bodyPr>
          <a:lstStyle/>
          <a:p>
            <a:r>
              <a:rPr lang="en-CA" dirty="0" smtClean="0"/>
              <a:t>So much going on!!!</a:t>
            </a:r>
            <a:endParaRPr lang="en-CA" dirty="0"/>
          </a:p>
        </p:txBody>
      </p:sp>
      <p:pic>
        <p:nvPicPr>
          <p:cNvPr id="5" name="Picture 4"/>
          <p:cNvPicPr>
            <a:picLocks noChangeAspect="1"/>
          </p:cNvPicPr>
          <p:nvPr/>
        </p:nvPicPr>
        <p:blipFill>
          <a:blip r:embed="rId3"/>
          <a:stretch>
            <a:fillRect/>
          </a:stretch>
        </p:blipFill>
        <p:spPr>
          <a:xfrm>
            <a:off x="152282" y="2865626"/>
            <a:ext cx="1354453" cy="1269037"/>
          </a:xfrm>
          <a:prstGeom prst="rect">
            <a:avLst/>
          </a:prstGeom>
          <a:ln>
            <a:solidFill>
              <a:schemeClr val="bg1">
                <a:lumMod val="85000"/>
              </a:schemeClr>
            </a:solidFill>
          </a:ln>
        </p:spPr>
      </p:pic>
      <p:cxnSp>
        <p:nvCxnSpPr>
          <p:cNvPr id="7" name="Straight Arrow Connector 6"/>
          <p:cNvCxnSpPr/>
          <p:nvPr/>
        </p:nvCxnSpPr>
        <p:spPr>
          <a:xfrm flipV="1">
            <a:off x="1506735" y="2720898"/>
            <a:ext cx="143645" cy="14472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3841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a:t>
            </a:r>
            <a:endParaRPr lang="en-CA" dirty="0"/>
          </a:p>
        </p:txBody>
      </p:sp>
      <p:sp>
        <p:nvSpPr>
          <p:cNvPr id="3" name="Content Placeholder 2"/>
          <p:cNvSpPr>
            <a:spLocks noGrp="1"/>
          </p:cNvSpPr>
          <p:nvPr>
            <p:ph idx="1"/>
          </p:nvPr>
        </p:nvSpPr>
        <p:spPr>
          <a:xfrm>
            <a:off x="677334" y="1749911"/>
            <a:ext cx="8310549" cy="4399174"/>
          </a:xfrm>
        </p:spPr>
        <p:txBody>
          <a:bodyPr/>
          <a:lstStyle/>
          <a:p>
            <a:r>
              <a:rPr lang="en-CA" dirty="0" smtClean="0"/>
              <a:t>The purpose of this project is to create a map of the existing public toilets in Ottawa.</a:t>
            </a:r>
          </a:p>
          <a:p>
            <a:r>
              <a:rPr lang="en-CA" dirty="0" smtClean="0"/>
              <a:t>The data for the toilets location will be mapped in hard and digital copies and available for public use and input.</a:t>
            </a:r>
          </a:p>
          <a:p>
            <a:r>
              <a:rPr lang="en-CA" dirty="0"/>
              <a:t>M</a:t>
            </a:r>
            <a:r>
              <a:rPr lang="en-CA" dirty="0" smtClean="0"/>
              <a:t>aps will serve to aid both locals and tourists in locating public toilets.</a:t>
            </a:r>
          </a:p>
          <a:p>
            <a:r>
              <a:rPr lang="en-CA" dirty="0" smtClean="0"/>
              <a:t>May be used as a visual tool to demonstrate where need is the greatest and aid in consultation with city officials regarding proposed new public toilets.</a:t>
            </a:r>
          </a:p>
          <a:p>
            <a:endParaRPr lang="en-CA" dirty="0" smtClean="0"/>
          </a:p>
          <a:p>
            <a:endParaRPr lang="en-CA" dirty="0"/>
          </a:p>
        </p:txBody>
      </p:sp>
      <p:pic>
        <p:nvPicPr>
          <p:cNvPr id="1026" name="Picture 2" descr="http://images.clipartof.com/thumbnails/1047013-Royalty-Free-RF-Clip-Art-Illustration-Of-A-Cartoon-Man-With-A-Big-Map.jpg"/>
          <p:cNvPicPr>
            <a:picLocks noChangeAspect="1" noChangeArrowheads="1"/>
          </p:cNvPicPr>
          <p:nvPr/>
        </p:nvPicPr>
        <p:blipFill rotWithShape="1">
          <a:blip r:embed="rId2">
            <a:extLst>
              <a:ext uri="{28A0092B-C50C-407E-A947-70E740481C1C}">
                <a14:useLocalDpi xmlns:a14="http://schemas.microsoft.com/office/drawing/2010/main" val="0"/>
              </a:ext>
            </a:extLst>
          </a:blip>
          <a:srcRect b="9994"/>
          <a:stretch/>
        </p:blipFill>
        <p:spPr bwMode="auto">
          <a:xfrm>
            <a:off x="7415019" y="4618228"/>
            <a:ext cx="1428750" cy="14231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5019" y="6041363"/>
            <a:ext cx="2375209" cy="215444"/>
          </a:xfrm>
          <a:prstGeom prst="rect">
            <a:avLst/>
          </a:prstGeom>
          <a:noFill/>
        </p:spPr>
        <p:txBody>
          <a:bodyPr wrap="square" rtlCol="0">
            <a:spAutoFit/>
          </a:bodyPr>
          <a:lstStyle/>
          <a:p>
            <a:r>
              <a:rPr lang="en-CA" sz="800" dirty="0" smtClean="0"/>
              <a:t>Source: clipartof.com</a:t>
            </a:r>
            <a:endParaRPr lang="en-CA" sz="800" dirty="0"/>
          </a:p>
        </p:txBody>
      </p:sp>
    </p:spTree>
    <p:extLst>
      <p:ext uri="{BB962C8B-B14F-4D97-AF65-F5344CB8AC3E}">
        <p14:creationId xmlns:p14="http://schemas.microsoft.com/office/powerpoint/2010/main" val="702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Refining Symbolization</a:t>
            </a:r>
            <a:endParaRPr lang="en-CA" dirty="0"/>
          </a:p>
        </p:txBody>
      </p:sp>
      <p:sp>
        <p:nvSpPr>
          <p:cNvPr id="3" name="Content Placeholder 2"/>
          <p:cNvSpPr>
            <a:spLocks noGrp="1"/>
          </p:cNvSpPr>
          <p:nvPr>
            <p:ph idx="1"/>
          </p:nvPr>
        </p:nvSpPr>
        <p:spPr>
          <a:xfrm>
            <a:off x="677335" y="1380931"/>
            <a:ext cx="8596668" cy="1539552"/>
          </a:xfrm>
        </p:spPr>
        <p:txBody>
          <a:bodyPr>
            <a:normAutofit/>
          </a:bodyPr>
          <a:lstStyle/>
          <a:p>
            <a:r>
              <a:rPr lang="en-CA" sz="1600" dirty="0" smtClean="0"/>
              <a:t>In the map shown on the previous slide, each point is grouped by the “Building Type” which was given in the original file.  There were 20, which is WAY too many.!</a:t>
            </a:r>
          </a:p>
          <a:p>
            <a:r>
              <a:rPr lang="en-CA" sz="1600" dirty="0" smtClean="0"/>
              <a:t>In order to create smaller groups, a new column was added to the csv file using Excel.  Each category was manually assigned based of my own discretion.  These were reduced from 20 groups to 8, and could (should) be reduce further for simplicity.</a:t>
            </a:r>
          </a:p>
          <a:p>
            <a:endParaRPr lang="en-CA" dirty="0"/>
          </a:p>
        </p:txBody>
      </p:sp>
      <p:pic>
        <p:nvPicPr>
          <p:cNvPr id="5" name="Picture 4"/>
          <p:cNvPicPr>
            <a:picLocks noChangeAspect="1"/>
          </p:cNvPicPr>
          <p:nvPr/>
        </p:nvPicPr>
        <p:blipFill rotWithShape="1">
          <a:blip r:embed="rId2"/>
          <a:srcRect t="321"/>
          <a:stretch/>
        </p:blipFill>
        <p:spPr>
          <a:xfrm>
            <a:off x="1883977" y="2920483"/>
            <a:ext cx="6546346" cy="3687150"/>
          </a:xfrm>
          <a:prstGeom prst="rect">
            <a:avLst/>
          </a:prstGeom>
          <a:ln>
            <a:solidFill>
              <a:schemeClr val="bg1">
                <a:lumMod val="85000"/>
              </a:schemeClr>
            </a:solidFill>
          </a:ln>
        </p:spPr>
      </p:pic>
    </p:spTree>
    <p:extLst>
      <p:ext uri="{BB962C8B-B14F-4D97-AF65-F5344CB8AC3E}">
        <p14:creationId xmlns:p14="http://schemas.microsoft.com/office/powerpoint/2010/main" val="248000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689689" cy="1320800"/>
          </a:xfrm>
        </p:spPr>
        <p:txBody>
          <a:bodyPr/>
          <a:lstStyle/>
          <a:p>
            <a:r>
              <a:rPr lang="en-CA" dirty="0" smtClean="0"/>
              <a:t>Exporting/ Saving the KML file</a:t>
            </a:r>
            <a:endParaRPr lang="en-CA" dirty="0"/>
          </a:p>
        </p:txBody>
      </p:sp>
      <p:sp>
        <p:nvSpPr>
          <p:cNvPr id="3" name="Content Placeholder 2"/>
          <p:cNvSpPr>
            <a:spLocks noGrp="1"/>
          </p:cNvSpPr>
          <p:nvPr>
            <p:ph idx="1"/>
          </p:nvPr>
        </p:nvSpPr>
        <p:spPr>
          <a:xfrm>
            <a:off x="1057053" y="1527719"/>
            <a:ext cx="4262079" cy="4513646"/>
          </a:xfrm>
        </p:spPr>
        <p:txBody>
          <a:bodyPr>
            <a:normAutofit/>
          </a:bodyPr>
          <a:lstStyle/>
          <a:p>
            <a:r>
              <a:rPr lang="en-CA" sz="1600" dirty="0" smtClean="0"/>
              <a:t>Now that we have the NCC files in My Maps, we still need to import the City of Ottawa files in ArcMap for editing. </a:t>
            </a:r>
          </a:p>
          <a:p>
            <a:r>
              <a:rPr lang="en-CA" sz="1600" dirty="0" smtClean="0"/>
              <a:t>To do this, click on the 3 vertical dots and select ‘Export to KML’</a:t>
            </a:r>
          </a:p>
          <a:p>
            <a:r>
              <a:rPr lang="en-CA" sz="1600" dirty="0" smtClean="0"/>
              <a:t>It gives the option of selecting the entire map or a single layer.  In this case only the ‘</a:t>
            </a:r>
            <a:r>
              <a:rPr lang="en-CA" sz="1600" dirty="0" err="1" smtClean="0"/>
              <a:t>PublicBathroomsOttawa</a:t>
            </a:r>
            <a:r>
              <a:rPr lang="en-CA" sz="1600" dirty="0" smtClean="0"/>
              <a:t>’ file was selected. </a:t>
            </a:r>
          </a:p>
          <a:p>
            <a:r>
              <a:rPr lang="en-CA" sz="1600" dirty="0" smtClean="0"/>
              <a:t>Save into the proper folder so that it can be easily found.</a:t>
            </a:r>
          </a:p>
          <a:p>
            <a:r>
              <a:rPr lang="en-CA" sz="1600" dirty="0" smtClean="0"/>
              <a:t>Notice: the file will have the extension .</a:t>
            </a:r>
            <a:r>
              <a:rPr lang="en-CA" sz="1600" dirty="0" err="1" smtClean="0"/>
              <a:t>kmz</a:t>
            </a:r>
            <a:r>
              <a:rPr lang="en-CA" sz="1600" dirty="0" smtClean="0"/>
              <a:t> instead of .KML</a:t>
            </a:r>
          </a:p>
        </p:txBody>
      </p:sp>
      <p:pic>
        <p:nvPicPr>
          <p:cNvPr id="9" name="Picture 8"/>
          <p:cNvPicPr>
            <a:picLocks noChangeAspect="1"/>
          </p:cNvPicPr>
          <p:nvPr/>
        </p:nvPicPr>
        <p:blipFill rotWithShape="1">
          <a:blip r:embed="rId2"/>
          <a:srcRect t="874" b="-1"/>
          <a:stretch/>
        </p:blipFill>
        <p:spPr>
          <a:xfrm>
            <a:off x="5514859" y="1527719"/>
            <a:ext cx="2251961" cy="3795615"/>
          </a:xfrm>
          <a:prstGeom prst="rect">
            <a:avLst/>
          </a:prstGeom>
          <a:ln>
            <a:solidFill>
              <a:schemeClr val="bg1">
                <a:lumMod val="85000"/>
              </a:schemeClr>
            </a:solidFill>
          </a:ln>
        </p:spPr>
      </p:pic>
      <p:pic>
        <p:nvPicPr>
          <p:cNvPr id="10" name="Picture 9"/>
          <p:cNvPicPr>
            <a:picLocks noChangeAspect="1"/>
          </p:cNvPicPr>
          <p:nvPr/>
        </p:nvPicPr>
        <p:blipFill>
          <a:blip r:embed="rId3"/>
          <a:stretch>
            <a:fillRect/>
          </a:stretch>
        </p:blipFill>
        <p:spPr>
          <a:xfrm>
            <a:off x="7176391" y="3166945"/>
            <a:ext cx="4564690" cy="2586851"/>
          </a:xfrm>
          <a:prstGeom prst="rect">
            <a:avLst/>
          </a:prstGeom>
        </p:spPr>
      </p:pic>
    </p:spTree>
    <p:extLst>
      <p:ext uri="{BB962C8B-B14F-4D97-AF65-F5344CB8AC3E}">
        <p14:creationId xmlns:p14="http://schemas.microsoft.com/office/powerpoint/2010/main" val="406123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Converting KML file to </a:t>
            </a:r>
            <a:r>
              <a:rPr lang="en-CA" dirty="0" err="1" smtClean="0"/>
              <a:t>shp</a:t>
            </a:r>
            <a:endParaRPr lang="en-CA" dirty="0"/>
          </a:p>
        </p:txBody>
      </p:sp>
      <p:sp>
        <p:nvSpPr>
          <p:cNvPr id="3" name="Content Placeholder 2"/>
          <p:cNvSpPr>
            <a:spLocks noGrp="1"/>
          </p:cNvSpPr>
          <p:nvPr>
            <p:ph idx="1"/>
          </p:nvPr>
        </p:nvSpPr>
        <p:spPr>
          <a:xfrm>
            <a:off x="677335" y="1429155"/>
            <a:ext cx="8596668" cy="3276659"/>
          </a:xfrm>
        </p:spPr>
        <p:txBody>
          <a:bodyPr>
            <a:normAutofit/>
          </a:bodyPr>
          <a:lstStyle/>
          <a:p>
            <a:r>
              <a:rPr lang="en-CA" dirty="0" smtClean="0"/>
              <a:t>Using ArcMap, ensure that the toolbox extension for ‘Conversion Tools’ is selected.</a:t>
            </a:r>
          </a:p>
          <a:p>
            <a:r>
              <a:rPr lang="en-CA" dirty="0" smtClean="0"/>
              <a:t>Step 1: Find that toolbox, go to ‘From KML’, then select ‘KML to Layer’</a:t>
            </a:r>
          </a:p>
          <a:p>
            <a:r>
              <a:rPr lang="en-CA" dirty="0" smtClean="0"/>
              <a:t>Step 2: Select the Input KML File: ‘</a:t>
            </a:r>
            <a:r>
              <a:rPr lang="en-CA" dirty="0" err="1" smtClean="0"/>
              <a:t>PublicBathroomsOttawa.kmz</a:t>
            </a:r>
            <a:endParaRPr lang="en-CA" dirty="0" smtClean="0"/>
          </a:p>
          <a:p>
            <a:r>
              <a:rPr lang="en-CA" dirty="0" smtClean="0"/>
              <a:t>Step 3: Select Output location (should be where all of the other files are saved.)</a:t>
            </a:r>
          </a:p>
          <a:p>
            <a:r>
              <a:rPr lang="en-CA" dirty="0" smtClean="0"/>
              <a:t>Name your data, and click ‘OK’</a:t>
            </a:r>
            <a:endParaRPr lang="en-CA" dirty="0"/>
          </a:p>
        </p:txBody>
      </p:sp>
      <p:pic>
        <p:nvPicPr>
          <p:cNvPr id="4" name="Picture 3"/>
          <p:cNvPicPr>
            <a:picLocks noChangeAspect="1"/>
          </p:cNvPicPr>
          <p:nvPr/>
        </p:nvPicPr>
        <p:blipFill>
          <a:blip r:embed="rId2"/>
          <a:stretch>
            <a:fillRect/>
          </a:stretch>
        </p:blipFill>
        <p:spPr>
          <a:xfrm>
            <a:off x="4558493" y="3368347"/>
            <a:ext cx="6146779" cy="2929708"/>
          </a:xfrm>
          <a:prstGeom prst="rect">
            <a:avLst/>
          </a:prstGeom>
          <a:ln>
            <a:solidFill>
              <a:schemeClr val="bg1">
                <a:lumMod val="85000"/>
              </a:schemeClr>
            </a:solidFill>
          </a:ln>
        </p:spPr>
      </p:pic>
    </p:spTree>
    <p:extLst>
      <p:ext uri="{BB962C8B-B14F-4D97-AF65-F5344CB8AC3E}">
        <p14:creationId xmlns:p14="http://schemas.microsoft.com/office/powerpoint/2010/main" val="2876618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291" y="936703"/>
            <a:ext cx="8542417" cy="3915731"/>
          </a:xfrm>
          <a:prstGeom prst="rect">
            <a:avLst/>
          </a:prstGeom>
          <a:ln>
            <a:solidFill>
              <a:schemeClr val="bg1">
                <a:lumMod val="85000"/>
              </a:schemeClr>
            </a:solidFill>
          </a:ln>
        </p:spPr>
      </p:pic>
      <p:pic>
        <p:nvPicPr>
          <p:cNvPr id="5" name="Picture 4"/>
          <p:cNvPicPr>
            <a:picLocks noChangeAspect="1"/>
          </p:cNvPicPr>
          <p:nvPr/>
        </p:nvPicPr>
        <p:blipFill>
          <a:blip r:embed="rId3"/>
          <a:stretch>
            <a:fillRect/>
          </a:stretch>
        </p:blipFill>
        <p:spPr>
          <a:xfrm>
            <a:off x="2614011" y="3847171"/>
            <a:ext cx="7845833" cy="2776979"/>
          </a:xfrm>
          <a:prstGeom prst="rect">
            <a:avLst/>
          </a:prstGeom>
        </p:spPr>
      </p:pic>
      <p:sp>
        <p:nvSpPr>
          <p:cNvPr id="6" name="Title 1"/>
          <p:cNvSpPr>
            <a:spLocks noGrp="1"/>
          </p:cNvSpPr>
          <p:nvPr>
            <p:ph type="title"/>
          </p:nvPr>
        </p:nvSpPr>
        <p:spPr>
          <a:xfrm>
            <a:off x="643882" y="276303"/>
            <a:ext cx="8723142" cy="1320800"/>
          </a:xfrm>
        </p:spPr>
        <p:txBody>
          <a:bodyPr/>
          <a:lstStyle/>
          <a:p>
            <a:r>
              <a:rPr lang="en-CA" dirty="0" smtClean="0"/>
              <a:t>Adding Newly Converted Files to the Map</a:t>
            </a:r>
            <a:endParaRPr lang="en-CA" dirty="0"/>
          </a:p>
        </p:txBody>
      </p:sp>
    </p:spTree>
    <p:extLst>
      <p:ext uri="{BB962C8B-B14F-4D97-AF65-F5344CB8AC3E}">
        <p14:creationId xmlns:p14="http://schemas.microsoft.com/office/powerpoint/2010/main" val="276348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KML files now in </a:t>
            </a:r>
            <a:r>
              <a:rPr lang="en-CA" dirty="0" err="1" smtClean="0"/>
              <a:t>shp</a:t>
            </a:r>
            <a:r>
              <a:rPr lang="en-CA" dirty="0" smtClean="0"/>
              <a:t> file format, being projected to NAD 1983 MTM 9</a:t>
            </a:r>
            <a:endParaRPr lang="en-CA" dirty="0"/>
          </a:p>
        </p:txBody>
      </p:sp>
      <p:pic>
        <p:nvPicPr>
          <p:cNvPr id="4" name="Content Placeholder 3"/>
          <p:cNvPicPr>
            <a:picLocks noGrp="1" noChangeAspect="1"/>
          </p:cNvPicPr>
          <p:nvPr>
            <p:ph idx="1"/>
          </p:nvPr>
        </p:nvPicPr>
        <p:blipFill>
          <a:blip r:embed="rId2"/>
          <a:stretch>
            <a:fillRect/>
          </a:stretch>
        </p:blipFill>
        <p:spPr>
          <a:xfrm>
            <a:off x="677863" y="2202260"/>
            <a:ext cx="8596312" cy="3798093"/>
          </a:xfrm>
          <a:prstGeom prst="rect">
            <a:avLst/>
          </a:prstGeom>
          <a:ln>
            <a:solidFill>
              <a:schemeClr val="bg1">
                <a:lumMod val="85000"/>
              </a:schemeClr>
            </a:solidFill>
          </a:ln>
        </p:spPr>
      </p:pic>
    </p:spTree>
    <p:extLst>
      <p:ext uri="{BB962C8B-B14F-4D97-AF65-F5344CB8AC3E}">
        <p14:creationId xmlns:p14="http://schemas.microsoft.com/office/powerpoint/2010/main" val="328907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2536" y="3832878"/>
            <a:ext cx="8345828" cy="2908080"/>
          </a:xfrm>
          <a:prstGeom prst="rect">
            <a:avLst/>
          </a:prstGeom>
        </p:spPr>
      </p:pic>
      <p:pic>
        <p:nvPicPr>
          <p:cNvPr id="6" name="Picture 5"/>
          <p:cNvPicPr>
            <a:picLocks noChangeAspect="1"/>
          </p:cNvPicPr>
          <p:nvPr/>
        </p:nvPicPr>
        <p:blipFill>
          <a:blip r:embed="rId3"/>
          <a:stretch>
            <a:fillRect/>
          </a:stretch>
        </p:blipFill>
        <p:spPr>
          <a:xfrm>
            <a:off x="692536" y="1177091"/>
            <a:ext cx="8345828" cy="2895914"/>
          </a:xfrm>
          <a:prstGeom prst="rect">
            <a:avLst/>
          </a:prstGeom>
        </p:spPr>
      </p:pic>
      <p:sp>
        <p:nvSpPr>
          <p:cNvPr id="7" name="Title 1"/>
          <p:cNvSpPr>
            <a:spLocks noGrp="1"/>
          </p:cNvSpPr>
          <p:nvPr>
            <p:ph type="title"/>
          </p:nvPr>
        </p:nvSpPr>
        <p:spPr>
          <a:xfrm>
            <a:off x="354260" y="96417"/>
            <a:ext cx="9022380" cy="1320800"/>
          </a:xfrm>
        </p:spPr>
        <p:txBody>
          <a:bodyPr>
            <a:normAutofit fontScale="90000"/>
          </a:bodyPr>
          <a:lstStyle/>
          <a:p>
            <a:r>
              <a:rPr lang="en-CA" dirty="0" smtClean="0"/>
              <a:t>NCC and City of Ottawa Files in Same Projection with Calculated Latitude and Longitude</a:t>
            </a:r>
            <a:endParaRPr lang="en-CA" dirty="0"/>
          </a:p>
        </p:txBody>
      </p:sp>
    </p:spTree>
    <p:extLst>
      <p:ext uri="{BB962C8B-B14F-4D97-AF65-F5344CB8AC3E}">
        <p14:creationId xmlns:p14="http://schemas.microsoft.com/office/powerpoint/2010/main" val="3371259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Merge both files into one</a:t>
            </a:r>
            <a:endParaRPr lang="en-CA" dirty="0"/>
          </a:p>
        </p:txBody>
      </p:sp>
      <p:pic>
        <p:nvPicPr>
          <p:cNvPr id="4" name="Content Placeholder 3"/>
          <p:cNvPicPr>
            <a:picLocks noGrp="1" noChangeAspect="1"/>
          </p:cNvPicPr>
          <p:nvPr>
            <p:ph idx="1"/>
          </p:nvPr>
        </p:nvPicPr>
        <p:blipFill>
          <a:blip r:embed="rId2"/>
          <a:stretch>
            <a:fillRect/>
          </a:stretch>
        </p:blipFill>
        <p:spPr>
          <a:xfrm>
            <a:off x="416078" y="1526106"/>
            <a:ext cx="3163238" cy="3268155"/>
          </a:xfrm>
          <a:prstGeom prst="rect">
            <a:avLst/>
          </a:prstGeom>
        </p:spPr>
      </p:pic>
      <p:pic>
        <p:nvPicPr>
          <p:cNvPr id="5" name="Picture 4"/>
          <p:cNvPicPr>
            <a:picLocks noChangeAspect="1"/>
          </p:cNvPicPr>
          <p:nvPr/>
        </p:nvPicPr>
        <p:blipFill>
          <a:blip r:embed="rId3"/>
          <a:stretch>
            <a:fillRect/>
          </a:stretch>
        </p:blipFill>
        <p:spPr>
          <a:xfrm>
            <a:off x="3457382" y="2846905"/>
            <a:ext cx="8521636" cy="2955083"/>
          </a:xfrm>
          <a:prstGeom prst="rect">
            <a:avLst/>
          </a:prstGeom>
        </p:spPr>
      </p:pic>
    </p:spTree>
    <p:extLst>
      <p:ext uri="{BB962C8B-B14F-4D97-AF65-F5344CB8AC3E}">
        <p14:creationId xmlns:p14="http://schemas.microsoft.com/office/powerpoint/2010/main" val="94122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Edit </a:t>
            </a:r>
            <a:r>
              <a:rPr lang="en-CA" dirty="0" err="1" smtClean="0"/>
              <a:t>AllToilets</a:t>
            </a:r>
            <a:r>
              <a:rPr lang="en-CA" dirty="0" err="1"/>
              <a:t>.</a:t>
            </a:r>
            <a:r>
              <a:rPr lang="en-CA" dirty="0" err="1" smtClean="0"/>
              <a:t>dbf</a:t>
            </a:r>
            <a:r>
              <a:rPr lang="en-CA" dirty="0" smtClean="0"/>
              <a:t> in Excel, Remove Unnecessary Columns</a:t>
            </a:r>
            <a:endParaRPr lang="en-CA" dirty="0"/>
          </a:p>
        </p:txBody>
      </p:sp>
      <p:sp>
        <p:nvSpPr>
          <p:cNvPr id="3" name="Content Placeholder 2"/>
          <p:cNvSpPr>
            <a:spLocks noGrp="1"/>
          </p:cNvSpPr>
          <p:nvPr>
            <p:ph idx="1"/>
          </p:nvPr>
        </p:nvSpPr>
        <p:spPr/>
        <p:txBody>
          <a:bodyPr/>
          <a:lstStyle/>
          <a:p>
            <a:r>
              <a:rPr lang="en-CA" dirty="0" smtClean="0"/>
              <a:t>Remove OID_, </a:t>
            </a:r>
            <a:r>
              <a:rPr lang="en-CA" dirty="0" err="1" smtClean="0"/>
              <a:t>FolderPath</a:t>
            </a:r>
            <a:r>
              <a:rPr lang="en-CA" dirty="0" smtClean="0"/>
              <a:t>, </a:t>
            </a:r>
            <a:r>
              <a:rPr lang="en-CA" dirty="0" err="1" smtClean="0"/>
              <a:t>AltMode</a:t>
            </a:r>
            <a:r>
              <a:rPr lang="en-CA" dirty="0" smtClean="0"/>
              <a:t>, Base, Snippet, </a:t>
            </a:r>
            <a:r>
              <a:rPr lang="en-CA" dirty="0" err="1" smtClean="0"/>
              <a:t>HasLabel</a:t>
            </a:r>
            <a:r>
              <a:rPr lang="en-CA" dirty="0" smtClean="0"/>
              <a:t>, </a:t>
            </a:r>
            <a:r>
              <a:rPr lang="en-CA" dirty="0" err="1" smtClean="0"/>
              <a:t>LabelID</a:t>
            </a:r>
            <a:r>
              <a:rPr lang="en-CA" dirty="0" smtClean="0"/>
              <a:t>, and Riding</a:t>
            </a:r>
          </a:p>
          <a:p>
            <a:r>
              <a:rPr lang="en-CA" dirty="0" smtClean="0"/>
              <a:t>Delete Day Cares, Insert Addresses from original City of Ottawa files</a:t>
            </a:r>
            <a:endParaRPr lang="en-CA" dirty="0"/>
          </a:p>
        </p:txBody>
      </p:sp>
    </p:spTree>
    <p:extLst>
      <p:ext uri="{BB962C8B-B14F-4D97-AF65-F5344CB8AC3E}">
        <p14:creationId xmlns:p14="http://schemas.microsoft.com/office/powerpoint/2010/main" val="3415001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Join New Data</a:t>
            </a:r>
            <a:endParaRPr lang="en-CA" dirty="0"/>
          </a:p>
        </p:txBody>
      </p:sp>
      <p:sp>
        <p:nvSpPr>
          <p:cNvPr id="3" name="Content Placeholder 2"/>
          <p:cNvSpPr>
            <a:spLocks noGrp="1"/>
          </p:cNvSpPr>
          <p:nvPr>
            <p:ph idx="1"/>
          </p:nvPr>
        </p:nvSpPr>
        <p:spPr>
          <a:xfrm>
            <a:off x="4525435" y="1395879"/>
            <a:ext cx="4199465" cy="519110"/>
          </a:xfrm>
        </p:spPr>
        <p:txBody>
          <a:bodyPr/>
          <a:lstStyle/>
          <a:p>
            <a:r>
              <a:rPr lang="en-CA" dirty="0" smtClean="0"/>
              <a:t>Join updated csv file to </a:t>
            </a:r>
            <a:r>
              <a:rPr lang="en-CA" dirty="0" err="1" smtClean="0"/>
              <a:t>shp</a:t>
            </a:r>
            <a:r>
              <a:rPr lang="en-CA" dirty="0" smtClean="0"/>
              <a:t> file</a:t>
            </a:r>
            <a:endParaRPr lang="en-CA" dirty="0"/>
          </a:p>
        </p:txBody>
      </p:sp>
      <p:pic>
        <p:nvPicPr>
          <p:cNvPr id="5" name="Picture 4"/>
          <p:cNvPicPr>
            <a:picLocks noChangeAspect="1"/>
          </p:cNvPicPr>
          <p:nvPr/>
        </p:nvPicPr>
        <p:blipFill>
          <a:blip r:embed="rId2"/>
          <a:stretch>
            <a:fillRect/>
          </a:stretch>
        </p:blipFill>
        <p:spPr>
          <a:xfrm>
            <a:off x="677335" y="1395879"/>
            <a:ext cx="3534027" cy="5143500"/>
          </a:xfrm>
          <a:prstGeom prst="rect">
            <a:avLst/>
          </a:prstGeom>
        </p:spPr>
      </p:pic>
      <p:pic>
        <p:nvPicPr>
          <p:cNvPr id="6" name="Picture 5"/>
          <p:cNvPicPr>
            <a:picLocks noChangeAspect="1"/>
          </p:cNvPicPr>
          <p:nvPr/>
        </p:nvPicPr>
        <p:blipFill>
          <a:blip r:embed="rId3"/>
          <a:stretch>
            <a:fillRect/>
          </a:stretch>
        </p:blipFill>
        <p:spPr>
          <a:xfrm>
            <a:off x="4532882" y="2581741"/>
            <a:ext cx="4419600" cy="2771775"/>
          </a:xfrm>
          <a:prstGeom prst="rect">
            <a:avLst/>
          </a:prstGeom>
        </p:spPr>
      </p:pic>
    </p:spTree>
    <p:extLst>
      <p:ext uri="{BB962C8B-B14F-4D97-AF65-F5344CB8AC3E}">
        <p14:creationId xmlns:p14="http://schemas.microsoft.com/office/powerpoint/2010/main" val="341730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0076" y="197785"/>
            <a:ext cx="8425932" cy="6539403"/>
          </a:xfrm>
          <a:prstGeom prst="rect">
            <a:avLst/>
          </a:prstGeom>
        </p:spPr>
      </p:pic>
    </p:spTree>
    <p:extLst>
      <p:ext uri="{BB962C8B-B14F-4D97-AF65-F5344CB8AC3E}">
        <p14:creationId xmlns:p14="http://schemas.microsoft.com/office/powerpoint/2010/main" val="96420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a:t>
            </a:r>
            <a:endParaRPr lang="en-CA" dirty="0"/>
          </a:p>
        </p:txBody>
      </p:sp>
      <p:sp>
        <p:nvSpPr>
          <p:cNvPr id="3" name="Content Placeholder 2"/>
          <p:cNvSpPr>
            <a:spLocks noGrp="1"/>
          </p:cNvSpPr>
          <p:nvPr>
            <p:ph idx="1"/>
          </p:nvPr>
        </p:nvSpPr>
        <p:spPr>
          <a:xfrm>
            <a:off x="677335" y="1651518"/>
            <a:ext cx="8596668" cy="4389845"/>
          </a:xfrm>
        </p:spPr>
        <p:txBody>
          <a:bodyPr/>
          <a:lstStyle/>
          <a:p>
            <a:r>
              <a:rPr lang="en-CA" dirty="0" smtClean="0"/>
              <a:t>Determine the information which should be present on the map.  Example: address, hours, accessibility, changing </a:t>
            </a:r>
            <a:r>
              <a:rPr lang="en-CA" dirty="0"/>
              <a:t>f</a:t>
            </a:r>
            <a:r>
              <a:rPr lang="en-CA" dirty="0" smtClean="0"/>
              <a:t>acilities, parking, type of facility…</a:t>
            </a:r>
          </a:p>
          <a:p>
            <a:r>
              <a:rPr lang="en-CA" dirty="0" smtClean="0"/>
              <a:t>Obtain raw data from National Capital Commission (NCC) and the City of Ottawa for existing public toilets.</a:t>
            </a:r>
          </a:p>
          <a:p>
            <a:r>
              <a:rPr lang="en-CA" dirty="0" smtClean="0"/>
              <a:t>Transform data into same type of file and coordinate system.  Online map is using KML files and WGS 1984 web coordinate system, and hard copy map uses </a:t>
            </a:r>
            <a:r>
              <a:rPr lang="en-CA" dirty="0" err="1" smtClean="0"/>
              <a:t>shp</a:t>
            </a:r>
            <a:r>
              <a:rPr lang="en-CA" dirty="0" smtClean="0"/>
              <a:t> files and NAD 83 coordinate system.  </a:t>
            </a:r>
          </a:p>
          <a:p>
            <a:r>
              <a:rPr lang="en-CA" dirty="0" smtClean="0"/>
              <a:t>Find relevant information to include in map: waterbodies, major streets, transit hubs, and base map.</a:t>
            </a:r>
          </a:p>
          <a:p>
            <a:r>
              <a:rPr lang="en-CA" dirty="0" smtClean="0"/>
              <a:t>Create first draft, and alter according to feedback.</a:t>
            </a:r>
          </a:p>
          <a:p>
            <a:r>
              <a:rPr lang="en-CA" dirty="0" smtClean="0"/>
              <a:t>Fill in any missing information as it becomes available.</a:t>
            </a:r>
            <a:endParaRPr lang="en-CA" dirty="0"/>
          </a:p>
        </p:txBody>
      </p:sp>
    </p:spTree>
    <p:extLst>
      <p:ext uri="{BB962C8B-B14F-4D97-AF65-F5344CB8AC3E}">
        <p14:creationId xmlns:p14="http://schemas.microsoft.com/office/powerpoint/2010/main" val="18478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1020"/>
            <a:ext cx="8596668" cy="1320800"/>
          </a:xfrm>
        </p:spPr>
        <p:txBody>
          <a:bodyPr>
            <a:normAutofit fontScale="90000"/>
          </a:bodyPr>
          <a:lstStyle/>
          <a:p>
            <a:r>
              <a:rPr lang="en-CA" dirty="0" smtClean="0"/>
              <a:t>CSV file for Combined NCC and City of Ottawa Toilets – Ready for Import into Google’s My Maps</a:t>
            </a:r>
            <a:endParaRPr lang="en-CA" dirty="0"/>
          </a:p>
        </p:txBody>
      </p:sp>
      <p:pic>
        <p:nvPicPr>
          <p:cNvPr id="4" name="Content Placeholder 3"/>
          <p:cNvPicPr>
            <a:picLocks noGrp="1" noChangeAspect="1"/>
          </p:cNvPicPr>
          <p:nvPr>
            <p:ph idx="1"/>
          </p:nvPr>
        </p:nvPicPr>
        <p:blipFill>
          <a:blip r:embed="rId2"/>
          <a:stretch>
            <a:fillRect/>
          </a:stretch>
        </p:blipFill>
        <p:spPr>
          <a:xfrm>
            <a:off x="892467" y="2183272"/>
            <a:ext cx="8596312" cy="3406860"/>
          </a:xfrm>
          <a:prstGeom prst="rect">
            <a:avLst/>
          </a:prstGeom>
          <a:ln>
            <a:solidFill>
              <a:schemeClr val="bg1">
                <a:lumMod val="85000"/>
              </a:schemeClr>
            </a:solidFill>
          </a:ln>
        </p:spPr>
      </p:pic>
    </p:spTree>
    <p:extLst>
      <p:ext uri="{BB962C8B-B14F-4D97-AF65-F5344CB8AC3E}">
        <p14:creationId xmlns:p14="http://schemas.microsoft.com/office/powerpoint/2010/main" val="3781811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80" y="609600"/>
            <a:ext cx="8975423" cy="1320800"/>
          </a:xfrm>
        </p:spPr>
        <p:txBody>
          <a:bodyPr/>
          <a:lstStyle/>
          <a:p>
            <a:r>
              <a:rPr lang="en-CA" dirty="0" err="1" smtClean="0"/>
              <a:t>GottaGo</a:t>
            </a:r>
            <a:r>
              <a:rPr lang="en-CA" dirty="0" smtClean="0"/>
              <a:t>! Ottawa Map – on Google My Maps</a:t>
            </a:r>
            <a:endParaRPr lang="en-CA" dirty="0"/>
          </a:p>
        </p:txBody>
      </p:sp>
      <p:pic>
        <p:nvPicPr>
          <p:cNvPr id="4" name="Content Placeholder 3"/>
          <p:cNvPicPr>
            <a:picLocks noGrp="1" noChangeAspect="1"/>
          </p:cNvPicPr>
          <p:nvPr>
            <p:ph idx="1"/>
          </p:nvPr>
        </p:nvPicPr>
        <p:blipFill rotWithShape="1">
          <a:blip r:embed="rId2"/>
          <a:srcRect l="398" r="-1"/>
          <a:stretch/>
        </p:blipFill>
        <p:spPr>
          <a:xfrm>
            <a:off x="723122" y="1623527"/>
            <a:ext cx="8126338" cy="4745070"/>
          </a:xfrm>
          <a:prstGeom prst="rect">
            <a:avLst/>
          </a:prstGeom>
          <a:ln>
            <a:solidFill>
              <a:schemeClr val="bg1">
                <a:lumMod val="85000"/>
              </a:schemeClr>
            </a:solidFill>
          </a:ln>
        </p:spPr>
      </p:pic>
    </p:spTree>
    <p:extLst>
      <p:ext uri="{BB962C8B-B14F-4D97-AF65-F5344CB8AC3E}">
        <p14:creationId xmlns:p14="http://schemas.microsoft.com/office/powerpoint/2010/main" val="3809740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a:xfrm>
            <a:off x="677335" y="1761894"/>
            <a:ext cx="8596668" cy="4569402"/>
          </a:xfrm>
        </p:spPr>
        <p:txBody>
          <a:bodyPr/>
          <a:lstStyle/>
          <a:p>
            <a:r>
              <a:rPr lang="en-CA" dirty="0" smtClean="0"/>
              <a:t>Retrieve any missing data and complete the desire fields: </a:t>
            </a:r>
            <a:r>
              <a:rPr lang="en-CA" dirty="0"/>
              <a:t>address, hours, accessibility, changing facilities, parking, type of facility</a:t>
            </a:r>
            <a:endParaRPr lang="en-CA" dirty="0" smtClean="0"/>
          </a:p>
          <a:p>
            <a:r>
              <a:rPr lang="en-CA" dirty="0" smtClean="0"/>
              <a:t>Create easy to follow procedure for updating and publishing digital map through Google’s My Maps or Google Earth.</a:t>
            </a:r>
          </a:p>
          <a:p>
            <a:r>
              <a:rPr lang="en-CA" dirty="0" smtClean="0"/>
              <a:t>Complete hardcopy map with proper symbolization, legend, and table detailing the information shown above.</a:t>
            </a:r>
          </a:p>
          <a:p>
            <a:r>
              <a:rPr lang="en-CA" dirty="0" smtClean="0"/>
              <a:t>Publish both hardcopy and digital maps for public use!</a:t>
            </a:r>
          </a:p>
          <a:p>
            <a:endParaRPr lang="en-CA" dirty="0" smtClean="0"/>
          </a:p>
          <a:p>
            <a:endParaRPr lang="en-CA" dirty="0"/>
          </a:p>
          <a:p>
            <a:r>
              <a:rPr lang="en-CA" dirty="0" smtClean="0"/>
              <a:t>Link to My </a:t>
            </a:r>
            <a:r>
              <a:rPr lang="en-CA" dirty="0"/>
              <a:t>Maps </a:t>
            </a:r>
            <a:r>
              <a:rPr lang="en-CA" dirty="0" smtClean="0"/>
              <a:t>current digital copy: </a:t>
            </a:r>
            <a:r>
              <a:rPr lang="en-CA" dirty="0" smtClean="0">
                <a:hlinkClick r:id="rId2"/>
              </a:rPr>
              <a:t>https</a:t>
            </a:r>
            <a:r>
              <a:rPr lang="en-CA" dirty="0">
                <a:hlinkClick r:id="rId2"/>
              </a:rPr>
              <a:t>://</a:t>
            </a:r>
            <a:r>
              <a:rPr lang="en-CA" dirty="0" smtClean="0">
                <a:hlinkClick r:id="rId2"/>
              </a:rPr>
              <a:t>www.google.com/maps/d/edit?mid=z0wEUSMWjzaw.kXRLX0BH6tQU</a:t>
            </a:r>
            <a:r>
              <a:rPr lang="en-CA" dirty="0" smtClean="0"/>
              <a:t> </a:t>
            </a:r>
          </a:p>
        </p:txBody>
      </p:sp>
    </p:spTree>
    <p:extLst>
      <p:ext uri="{BB962C8B-B14F-4D97-AF65-F5344CB8AC3E}">
        <p14:creationId xmlns:p14="http://schemas.microsoft.com/office/powerpoint/2010/main" val="7612448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Contacts:</a:t>
            </a:r>
            <a:endParaRPr lang="en-CA" dirty="0"/>
          </a:p>
        </p:txBody>
      </p:sp>
      <p:sp>
        <p:nvSpPr>
          <p:cNvPr id="3" name="Content Placeholder 2"/>
          <p:cNvSpPr>
            <a:spLocks noGrp="1"/>
          </p:cNvSpPr>
          <p:nvPr>
            <p:ph idx="1"/>
          </p:nvPr>
        </p:nvSpPr>
        <p:spPr>
          <a:xfrm>
            <a:off x="677335" y="1639229"/>
            <a:ext cx="8596668" cy="4692065"/>
          </a:xfrm>
        </p:spPr>
        <p:txBody>
          <a:bodyPr>
            <a:normAutofit lnSpcReduction="10000"/>
          </a:bodyPr>
          <a:lstStyle/>
          <a:p>
            <a:pPr marL="0" indent="0">
              <a:buNone/>
            </a:pPr>
            <a:r>
              <a:rPr lang="en-CA" sz="1600" dirty="0" err="1" smtClean="0"/>
              <a:t>Gotta</a:t>
            </a:r>
            <a:r>
              <a:rPr lang="en-CA" sz="1600" dirty="0" smtClean="0"/>
              <a:t> Go! Campaign Organizers:</a:t>
            </a:r>
          </a:p>
          <a:p>
            <a:r>
              <a:rPr lang="en-CA" sz="1600" dirty="0" smtClean="0"/>
              <a:t>Joan </a:t>
            </a:r>
            <a:r>
              <a:rPr lang="en-CA" sz="1600" dirty="0" err="1" smtClean="0"/>
              <a:t>Kuyek</a:t>
            </a:r>
            <a:r>
              <a:rPr lang="en-CA" sz="1600" dirty="0" smtClean="0"/>
              <a:t> </a:t>
            </a:r>
            <a:r>
              <a:rPr lang="en-CA" sz="1600" dirty="0" smtClean="0">
                <a:hlinkClick r:id="rId2"/>
              </a:rPr>
              <a:t>joankuyek@sympatico.ca</a:t>
            </a:r>
            <a:r>
              <a:rPr lang="en-CA" sz="1600" dirty="0" smtClean="0"/>
              <a:t> </a:t>
            </a:r>
          </a:p>
          <a:p>
            <a:r>
              <a:rPr lang="en-CA" sz="1600" dirty="0" err="1"/>
              <a:t>Bessa</a:t>
            </a:r>
            <a:r>
              <a:rPr lang="en-CA" sz="1600" dirty="0"/>
              <a:t> Whitmore </a:t>
            </a:r>
            <a:r>
              <a:rPr lang="en-CA" sz="1600" dirty="0" smtClean="0">
                <a:hlinkClick r:id="rId3"/>
              </a:rPr>
              <a:t>Elizabeth.Whitmore@carleton.ca</a:t>
            </a:r>
            <a:endParaRPr lang="en-CA" sz="1600" dirty="0" smtClean="0"/>
          </a:p>
          <a:p>
            <a:r>
              <a:rPr lang="en-CA" sz="1600" dirty="0"/>
              <a:t>Eric </a:t>
            </a:r>
            <a:r>
              <a:rPr lang="en-CA" sz="1600" dirty="0" smtClean="0"/>
              <a:t>McCabe </a:t>
            </a:r>
            <a:r>
              <a:rPr lang="en-CA" sz="1600" dirty="0"/>
              <a:t> </a:t>
            </a:r>
            <a:r>
              <a:rPr lang="en-CA" sz="1600" dirty="0" smtClean="0">
                <a:hlinkClick r:id="rId4"/>
              </a:rPr>
              <a:t>eric.reddeer@gmail.com</a:t>
            </a:r>
            <a:r>
              <a:rPr lang="en-CA" sz="1600" dirty="0" smtClean="0"/>
              <a:t> </a:t>
            </a:r>
            <a:br>
              <a:rPr lang="en-CA" sz="1600" dirty="0" smtClean="0"/>
            </a:br>
            <a:endParaRPr lang="en-CA" sz="1600" dirty="0" smtClean="0"/>
          </a:p>
          <a:p>
            <a:pPr marL="0" indent="0">
              <a:buNone/>
            </a:pPr>
            <a:r>
              <a:rPr lang="en-CA" sz="1600" dirty="0" smtClean="0"/>
              <a:t>Carleton Faculty Project Supervisor:</a:t>
            </a:r>
          </a:p>
          <a:p>
            <a:r>
              <a:rPr lang="en-CA" sz="1600" dirty="0"/>
              <a:t>Trish </a:t>
            </a:r>
            <a:r>
              <a:rPr lang="en-CA" sz="1600" dirty="0" err="1"/>
              <a:t>Ballamingie</a:t>
            </a:r>
            <a:r>
              <a:rPr lang="en-CA" sz="1600" dirty="0"/>
              <a:t> </a:t>
            </a:r>
            <a:r>
              <a:rPr lang="en-CA" sz="1600" dirty="0">
                <a:hlinkClick r:id="rId5"/>
              </a:rPr>
              <a:t>PatriciaBallamingie@cunet.carleton.ca</a:t>
            </a:r>
            <a:r>
              <a:rPr lang="en-CA" sz="1600" dirty="0"/>
              <a:t> </a:t>
            </a:r>
          </a:p>
          <a:p>
            <a:r>
              <a:rPr lang="en-CA" sz="1600" dirty="0"/>
              <a:t>Dan Patterson </a:t>
            </a:r>
            <a:r>
              <a:rPr lang="en-CA" sz="1600" dirty="0">
                <a:hlinkClick r:id="rId6"/>
              </a:rPr>
              <a:t>Dan.Patterson@carleton.ca</a:t>
            </a:r>
            <a:r>
              <a:rPr lang="en-CA" sz="1600" dirty="0"/>
              <a:t> </a:t>
            </a:r>
            <a:r>
              <a:rPr lang="en-CA" sz="1600" dirty="0" smtClean="0"/>
              <a:t/>
            </a:r>
            <a:br>
              <a:rPr lang="en-CA" sz="1600" dirty="0" smtClean="0"/>
            </a:br>
            <a:endParaRPr lang="en-CA" sz="1600" dirty="0"/>
          </a:p>
          <a:p>
            <a:pPr marL="0" indent="0">
              <a:buNone/>
            </a:pPr>
            <a:r>
              <a:rPr lang="en-CA" sz="1600" dirty="0" smtClean="0"/>
              <a:t>National Capital Commission Data:</a:t>
            </a:r>
          </a:p>
          <a:p>
            <a:r>
              <a:rPr lang="en-CA" sz="1600" dirty="0" smtClean="0"/>
              <a:t>Jocelyne </a:t>
            </a:r>
            <a:r>
              <a:rPr lang="en-CA" sz="1600" dirty="0" err="1" smtClean="0"/>
              <a:t>Moncion</a:t>
            </a:r>
            <a:r>
              <a:rPr lang="en-CA" sz="1600" dirty="0" smtClean="0"/>
              <a:t> </a:t>
            </a:r>
            <a:r>
              <a:rPr lang="en-CA" sz="1600" dirty="0" smtClean="0">
                <a:hlinkClick r:id="rId7"/>
              </a:rPr>
              <a:t>jocelyne.moncion@ncc-ccn.ca</a:t>
            </a:r>
            <a:r>
              <a:rPr lang="en-CA" sz="1600" dirty="0" smtClean="0"/>
              <a:t> </a:t>
            </a:r>
            <a:br>
              <a:rPr lang="en-CA" sz="1600" dirty="0" smtClean="0"/>
            </a:br>
            <a:endParaRPr lang="en-CA" sz="1600" dirty="0" smtClean="0"/>
          </a:p>
          <a:p>
            <a:pPr marL="0" indent="0">
              <a:buNone/>
            </a:pPr>
            <a:r>
              <a:rPr lang="en-CA" sz="1600" dirty="0" smtClean="0"/>
              <a:t>City of Ottawa Data:</a:t>
            </a:r>
          </a:p>
          <a:p>
            <a:r>
              <a:rPr lang="en-CA" sz="1600" dirty="0" smtClean="0"/>
              <a:t>Eva </a:t>
            </a:r>
            <a:r>
              <a:rPr lang="en-CA" sz="1600" dirty="0" err="1" smtClean="0"/>
              <a:t>Walrond</a:t>
            </a:r>
            <a:r>
              <a:rPr lang="en-CA" sz="1600" dirty="0" smtClean="0"/>
              <a:t> </a:t>
            </a:r>
            <a:r>
              <a:rPr lang="en-CA" sz="1600" dirty="0" smtClean="0">
                <a:hlinkClick r:id="rId8"/>
              </a:rPr>
              <a:t>Eva.Walrond@ottawa.ca</a:t>
            </a:r>
            <a:r>
              <a:rPr lang="en-CA" sz="1600" dirty="0" smtClean="0"/>
              <a:t> </a:t>
            </a:r>
          </a:p>
        </p:txBody>
      </p:sp>
    </p:spTree>
    <p:extLst>
      <p:ext uri="{BB962C8B-B14F-4D97-AF65-F5344CB8AC3E}">
        <p14:creationId xmlns:p14="http://schemas.microsoft.com/office/powerpoint/2010/main" val="632586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r>
              <a:rPr lang="en-CA" dirty="0"/>
              <a:t> </a:t>
            </a:r>
            <a:r>
              <a:rPr lang="en-CA" dirty="0" smtClean="0"/>
              <a:t>or Comments?</a:t>
            </a:r>
            <a:endParaRPr lang="en-CA" dirty="0"/>
          </a:p>
        </p:txBody>
      </p:sp>
      <p:sp>
        <p:nvSpPr>
          <p:cNvPr id="3" name="Content Placeholder 2"/>
          <p:cNvSpPr>
            <a:spLocks noGrp="1"/>
          </p:cNvSpPr>
          <p:nvPr>
            <p:ph idx="1"/>
          </p:nvPr>
        </p:nvSpPr>
        <p:spPr>
          <a:xfrm>
            <a:off x="677335" y="1683834"/>
            <a:ext cx="8596668" cy="4357529"/>
          </a:xfrm>
        </p:spPr>
        <p:txBody>
          <a:bodyPr/>
          <a:lstStyle/>
          <a:p>
            <a:r>
              <a:rPr lang="en-CA" dirty="0" smtClean="0"/>
              <a:t>What do you think might be missing?</a:t>
            </a:r>
          </a:p>
          <a:p>
            <a:r>
              <a:rPr lang="en-CA" dirty="0" smtClean="0"/>
              <a:t>Do you think that this is a effective map?</a:t>
            </a:r>
          </a:p>
          <a:p>
            <a:r>
              <a:rPr lang="en-CA" dirty="0" smtClean="0"/>
              <a:t>Would you be likely to use either the hardcopy or digital map?</a:t>
            </a:r>
          </a:p>
          <a:p>
            <a:endParaRPr lang="en-CA" dirty="0"/>
          </a:p>
        </p:txBody>
      </p:sp>
    </p:spTree>
    <p:extLst>
      <p:ext uri="{BB962C8B-B14F-4D97-AF65-F5344CB8AC3E}">
        <p14:creationId xmlns:p14="http://schemas.microsoft.com/office/powerpoint/2010/main" val="11108229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a Hardcopy Map using ArcMap</a:t>
            </a:r>
            <a:endParaRPr lang="en-CA" dirty="0"/>
          </a:p>
        </p:txBody>
      </p:sp>
      <p:sp>
        <p:nvSpPr>
          <p:cNvPr id="3" name="Content Placeholder 2"/>
          <p:cNvSpPr>
            <a:spLocks noGrp="1"/>
          </p:cNvSpPr>
          <p:nvPr>
            <p:ph idx="1"/>
          </p:nvPr>
        </p:nvSpPr>
        <p:spPr>
          <a:xfrm>
            <a:off x="677335" y="1651518"/>
            <a:ext cx="8596668" cy="4389845"/>
          </a:xfrm>
        </p:spPr>
        <p:txBody>
          <a:bodyPr/>
          <a:lstStyle/>
          <a:p>
            <a:r>
              <a:rPr lang="en-CA" dirty="0" smtClean="0"/>
              <a:t>ArcMap is an ESRI software which is used for a variety of geospatial functions</a:t>
            </a:r>
          </a:p>
          <a:p>
            <a:r>
              <a:rPr lang="en-CA" dirty="0" smtClean="0"/>
              <a:t>It is an extremely powerful tool which allows for the creation, manipulation, and statistical computing of geospatial information.</a:t>
            </a:r>
          </a:p>
          <a:p>
            <a:r>
              <a:rPr lang="en-CA" dirty="0" smtClean="0"/>
              <a:t>ArcMap primarily uses shapefiles (</a:t>
            </a:r>
            <a:r>
              <a:rPr lang="en-CA" dirty="0" err="1" smtClean="0"/>
              <a:t>shp</a:t>
            </a:r>
            <a:r>
              <a:rPr lang="en-CA" dirty="0" smtClean="0"/>
              <a:t>) which are a collection of files embedded with different information about the data.  They must be contained within the same location in order to be opened in ArcMap.</a:t>
            </a:r>
          </a:p>
          <a:p>
            <a:r>
              <a:rPr lang="en-CA" dirty="0" smtClean="0"/>
              <a:t>A hardcopy map allows the creator to decide exactly what will and will not appear on the map.  The data can be manipulated almost endlessly.</a:t>
            </a:r>
          </a:p>
          <a:p>
            <a:r>
              <a:rPr lang="en-CA" dirty="0" smtClean="0"/>
              <a:t>Hardcopy maps are easily distributed, and do not rely on an internet connecting for their use.</a:t>
            </a:r>
          </a:p>
        </p:txBody>
      </p:sp>
      <p:pic>
        <p:nvPicPr>
          <p:cNvPr id="4" name="Picture 3"/>
          <p:cNvPicPr>
            <a:picLocks noChangeAspect="1"/>
          </p:cNvPicPr>
          <p:nvPr/>
        </p:nvPicPr>
        <p:blipFill rotWithShape="1">
          <a:blip r:embed="rId2"/>
          <a:srcRect r="55675" b="6147"/>
          <a:stretch/>
        </p:blipFill>
        <p:spPr>
          <a:xfrm>
            <a:off x="9037837" y="2468414"/>
            <a:ext cx="1790281" cy="1181343"/>
          </a:xfrm>
          <a:prstGeom prst="rect">
            <a:avLst/>
          </a:prstGeom>
        </p:spPr>
      </p:pic>
      <p:sp>
        <p:nvSpPr>
          <p:cNvPr id="9" name="Left Brace 8"/>
          <p:cNvSpPr/>
          <p:nvPr/>
        </p:nvSpPr>
        <p:spPr>
          <a:xfrm>
            <a:off x="8363415" y="2468414"/>
            <a:ext cx="624128" cy="1181343"/>
          </a:xfrm>
          <a:prstGeom prst="leftBrace">
            <a:avLst>
              <a:gd name="adj1" fmla="val 8333"/>
              <a:gd name="adj2" fmla="val 49056"/>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69904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59542" y="1128386"/>
            <a:ext cx="3131392" cy="1924030"/>
          </a:xfrm>
          <a:prstGeom prst="rect">
            <a:avLst/>
          </a:prstGeom>
        </p:spPr>
      </p:pic>
      <p:sp>
        <p:nvSpPr>
          <p:cNvPr id="2" name="Title 1"/>
          <p:cNvSpPr>
            <a:spLocks noGrp="1"/>
          </p:cNvSpPr>
          <p:nvPr>
            <p:ph type="title"/>
          </p:nvPr>
        </p:nvSpPr>
        <p:spPr>
          <a:xfrm>
            <a:off x="677334" y="539871"/>
            <a:ext cx="8830559" cy="730129"/>
          </a:xfrm>
        </p:spPr>
        <p:txBody>
          <a:bodyPr/>
          <a:lstStyle/>
          <a:p>
            <a:r>
              <a:rPr lang="en-CA" dirty="0" smtClean="0"/>
              <a:t>Original content of NCC owned toilets file</a:t>
            </a:r>
            <a:endParaRPr lang="en-CA" dirty="0"/>
          </a:p>
        </p:txBody>
      </p:sp>
      <p:pic>
        <p:nvPicPr>
          <p:cNvPr id="5" name="Picture 4"/>
          <p:cNvPicPr>
            <a:picLocks noChangeAspect="1"/>
          </p:cNvPicPr>
          <p:nvPr/>
        </p:nvPicPr>
        <p:blipFill>
          <a:blip r:embed="rId3"/>
          <a:stretch>
            <a:fillRect/>
          </a:stretch>
        </p:blipFill>
        <p:spPr>
          <a:xfrm>
            <a:off x="677334" y="3052416"/>
            <a:ext cx="8633934" cy="3517528"/>
          </a:xfrm>
          <a:prstGeom prst="rect">
            <a:avLst/>
          </a:prstGeom>
        </p:spPr>
      </p:pic>
      <p:sp>
        <p:nvSpPr>
          <p:cNvPr id="8" name="TextBox 7"/>
          <p:cNvSpPr txBox="1"/>
          <p:nvPr/>
        </p:nvSpPr>
        <p:spPr>
          <a:xfrm>
            <a:off x="677334" y="1357750"/>
            <a:ext cx="4591321" cy="1477328"/>
          </a:xfrm>
          <a:prstGeom prst="rect">
            <a:avLst/>
          </a:prstGeom>
          <a:noFill/>
        </p:spPr>
        <p:txBody>
          <a:bodyPr wrap="none" rtlCol="0">
            <a:spAutoFit/>
          </a:bodyPr>
          <a:lstStyle/>
          <a:p>
            <a:r>
              <a:rPr lang="en-CA" dirty="0" smtClean="0"/>
              <a:t>26 NCC owned toilets – in </a:t>
            </a:r>
            <a:r>
              <a:rPr lang="en-CA" dirty="0" err="1" smtClean="0"/>
              <a:t>shapefile</a:t>
            </a:r>
            <a:r>
              <a:rPr lang="en-CA" dirty="0" smtClean="0"/>
              <a:t> format</a:t>
            </a:r>
          </a:p>
          <a:p>
            <a:r>
              <a:rPr lang="en-CA" dirty="0" smtClean="0"/>
              <a:t>Projected to NAD 1983 MTM9</a:t>
            </a:r>
          </a:p>
          <a:p>
            <a:endParaRPr lang="en-CA" dirty="0"/>
          </a:p>
          <a:p>
            <a:r>
              <a:rPr lang="en-CA" dirty="0" smtClean="0"/>
              <a:t>Without a </a:t>
            </a:r>
            <a:r>
              <a:rPr lang="en-CA" dirty="0" err="1" smtClean="0"/>
              <a:t>basemap</a:t>
            </a:r>
            <a:r>
              <a:rPr lang="en-CA" dirty="0" smtClean="0"/>
              <a:t>, </a:t>
            </a:r>
          </a:p>
          <a:p>
            <a:r>
              <a:rPr lang="en-CA" dirty="0" smtClean="0"/>
              <a:t>its just a bunch of points.</a:t>
            </a:r>
          </a:p>
        </p:txBody>
      </p:sp>
      <p:pic>
        <p:nvPicPr>
          <p:cNvPr id="3" name="Picture 2"/>
          <p:cNvPicPr>
            <a:picLocks noChangeAspect="1"/>
          </p:cNvPicPr>
          <p:nvPr/>
        </p:nvPicPr>
        <p:blipFill>
          <a:blip r:embed="rId4"/>
          <a:stretch>
            <a:fillRect/>
          </a:stretch>
        </p:blipFill>
        <p:spPr>
          <a:xfrm>
            <a:off x="7123376" y="1270000"/>
            <a:ext cx="3234505" cy="2141151"/>
          </a:xfrm>
          <a:prstGeom prst="rect">
            <a:avLst/>
          </a:prstGeom>
        </p:spPr>
      </p:pic>
    </p:spTree>
    <p:extLst>
      <p:ext uri="{BB962C8B-B14F-4D97-AF65-F5344CB8AC3E}">
        <p14:creationId xmlns:p14="http://schemas.microsoft.com/office/powerpoint/2010/main" val="426632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a </a:t>
            </a:r>
            <a:r>
              <a:rPr lang="en-CA" dirty="0" err="1" smtClean="0"/>
              <a:t>Basemap</a:t>
            </a:r>
            <a:endParaRPr lang="en-CA" dirty="0"/>
          </a:p>
        </p:txBody>
      </p:sp>
      <p:sp>
        <p:nvSpPr>
          <p:cNvPr id="3" name="Content Placeholder 2"/>
          <p:cNvSpPr>
            <a:spLocks noGrp="1"/>
          </p:cNvSpPr>
          <p:nvPr>
            <p:ph idx="1"/>
          </p:nvPr>
        </p:nvSpPr>
        <p:spPr>
          <a:xfrm>
            <a:off x="677335" y="1684729"/>
            <a:ext cx="8596668" cy="3880773"/>
          </a:xfrm>
        </p:spPr>
        <p:txBody>
          <a:bodyPr>
            <a:normAutofit lnSpcReduction="10000"/>
          </a:bodyPr>
          <a:lstStyle/>
          <a:p>
            <a:r>
              <a:rPr lang="en-CA" dirty="0" smtClean="0"/>
              <a:t>In order to give the points a </a:t>
            </a:r>
            <a:r>
              <a:rPr lang="en-CA" b="1" dirty="0" smtClean="0"/>
              <a:t>context</a:t>
            </a:r>
            <a:r>
              <a:rPr lang="en-CA" dirty="0" smtClean="0"/>
              <a:t>, there must be some other locational information shown.</a:t>
            </a:r>
          </a:p>
          <a:p>
            <a:r>
              <a:rPr lang="en-CA" dirty="0" smtClean="0"/>
              <a:t>I acquired a file through the City of Ottawa website which made up the entire Ottawa region, and was separated into wards.  This file was used to clips the other files.</a:t>
            </a:r>
          </a:p>
          <a:p>
            <a:r>
              <a:rPr lang="en-CA" dirty="0" smtClean="0"/>
              <a:t>A </a:t>
            </a:r>
            <a:r>
              <a:rPr lang="en-CA" b="1" dirty="0" smtClean="0"/>
              <a:t>water</a:t>
            </a:r>
            <a:r>
              <a:rPr lang="en-CA" dirty="0" smtClean="0"/>
              <a:t> file, also acquired through the City, was used to show the location of the Ottawa River, the Rideau Canal, and other bodies of water in the region.</a:t>
            </a:r>
          </a:p>
          <a:p>
            <a:r>
              <a:rPr lang="en-CA" dirty="0" smtClean="0"/>
              <a:t>Finally, the </a:t>
            </a:r>
            <a:r>
              <a:rPr lang="en-CA" b="1" dirty="0" smtClean="0"/>
              <a:t>major roads </a:t>
            </a:r>
            <a:r>
              <a:rPr lang="en-CA" dirty="0" smtClean="0"/>
              <a:t>file was found through the NCC’s thematic mapping data available through MADGIC (first floor Carleton Library). </a:t>
            </a:r>
          </a:p>
          <a:p>
            <a:r>
              <a:rPr lang="en-CA" dirty="0" smtClean="0"/>
              <a:t>It is important to make sure that there is enough information shown to allow the viewer to easily locate the general area, without putting so much information that the map becomes messy and difficult to read.</a:t>
            </a:r>
            <a:endParaRPr lang="en-CA" dirty="0"/>
          </a:p>
        </p:txBody>
      </p:sp>
    </p:spTree>
    <p:extLst>
      <p:ext uri="{BB962C8B-B14F-4D97-AF65-F5344CB8AC3E}">
        <p14:creationId xmlns:p14="http://schemas.microsoft.com/office/powerpoint/2010/main" val="9071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Basemap</a:t>
            </a:r>
            <a:r>
              <a:rPr lang="en-CA" dirty="0" smtClean="0"/>
              <a:t> of Ottawa</a:t>
            </a:r>
            <a:endParaRPr lang="en-CA" dirty="0"/>
          </a:p>
        </p:txBody>
      </p:sp>
      <p:pic>
        <p:nvPicPr>
          <p:cNvPr id="4" name="Content Placeholder 3"/>
          <p:cNvPicPr>
            <a:picLocks noGrp="1" noChangeAspect="1"/>
          </p:cNvPicPr>
          <p:nvPr>
            <p:ph idx="1"/>
          </p:nvPr>
        </p:nvPicPr>
        <p:blipFill>
          <a:blip r:embed="rId2"/>
          <a:stretch>
            <a:fillRect/>
          </a:stretch>
        </p:blipFill>
        <p:spPr>
          <a:xfrm>
            <a:off x="1387257" y="1586205"/>
            <a:ext cx="7176824" cy="4838376"/>
          </a:xfrm>
          <a:prstGeom prst="rect">
            <a:avLst/>
          </a:prstGeom>
        </p:spPr>
      </p:pic>
    </p:spTree>
    <p:extLst>
      <p:ext uri="{BB962C8B-B14F-4D97-AF65-F5344CB8AC3E}">
        <p14:creationId xmlns:p14="http://schemas.microsoft.com/office/powerpoint/2010/main" val="97234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762000"/>
          </a:xfrm>
        </p:spPr>
        <p:txBody>
          <a:bodyPr/>
          <a:lstStyle/>
          <a:p>
            <a:r>
              <a:rPr lang="en-CA" dirty="0" smtClean="0"/>
              <a:t>Clipping Files</a:t>
            </a:r>
            <a:endParaRPr lang="en-CA" dirty="0"/>
          </a:p>
        </p:txBody>
      </p:sp>
      <p:sp>
        <p:nvSpPr>
          <p:cNvPr id="3" name="Content Placeholder 2"/>
          <p:cNvSpPr>
            <a:spLocks noGrp="1"/>
          </p:cNvSpPr>
          <p:nvPr>
            <p:ph idx="1"/>
          </p:nvPr>
        </p:nvSpPr>
        <p:spPr>
          <a:xfrm>
            <a:off x="677335" y="1264851"/>
            <a:ext cx="8596668" cy="1105125"/>
          </a:xfrm>
        </p:spPr>
        <p:txBody>
          <a:bodyPr/>
          <a:lstStyle/>
          <a:p>
            <a:r>
              <a:rPr lang="en-CA" sz="1400" dirty="0"/>
              <a:t>Some of the shapefiles which were used for the final map extended over a larger area than the intended map, they were clipped to bit the borders of the City of Ottawa – </a:t>
            </a:r>
            <a:endParaRPr lang="en-CA" sz="1400" dirty="0" smtClean="0"/>
          </a:p>
          <a:p>
            <a:r>
              <a:rPr lang="en-CA" sz="1400" dirty="0"/>
              <a:t>I</a:t>
            </a:r>
            <a:r>
              <a:rPr lang="en-CA" sz="1400" dirty="0" smtClean="0"/>
              <a:t>n </a:t>
            </a:r>
            <a:r>
              <a:rPr lang="en-CA" sz="1400" dirty="0"/>
              <a:t>this </a:t>
            </a:r>
            <a:r>
              <a:rPr lang="en-CA" sz="1400" dirty="0" smtClean="0"/>
              <a:t>example, the file to be clipped was the Major_Roads file, and the clip </a:t>
            </a:r>
            <a:r>
              <a:rPr lang="en-CA" sz="1400" dirty="0"/>
              <a:t>boundaries </a:t>
            </a:r>
            <a:r>
              <a:rPr lang="en-CA" sz="1400" dirty="0" smtClean="0"/>
              <a:t>used was from </a:t>
            </a:r>
            <a:r>
              <a:rPr lang="en-CA" sz="1400" dirty="0"/>
              <a:t>the file ‘wards-2010-2</a:t>
            </a:r>
            <a:r>
              <a:rPr lang="en-CA" sz="1400" dirty="0" smtClean="0"/>
              <a:t>’ (representing the different wards in Ottawa</a:t>
            </a:r>
            <a:endParaRPr lang="en-CA" sz="1400" dirty="0"/>
          </a:p>
          <a:p>
            <a:endParaRPr lang="en-CA" dirty="0"/>
          </a:p>
        </p:txBody>
      </p:sp>
      <p:pic>
        <p:nvPicPr>
          <p:cNvPr id="4" name="Content Placeholder 3"/>
          <p:cNvPicPr>
            <a:picLocks noChangeAspect="1"/>
          </p:cNvPicPr>
          <p:nvPr/>
        </p:nvPicPr>
        <p:blipFill>
          <a:blip r:embed="rId2"/>
          <a:stretch>
            <a:fillRect/>
          </a:stretch>
        </p:blipFill>
        <p:spPr>
          <a:xfrm>
            <a:off x="1145788" y="2483518"/>
            <a:ext cx="7659761" cy="3881437"/>
          </a:xfrm>
          <a:prstGeom prst="rect">
            <a:avLst/>
          </a:prstGeom>
          <a:ln>
            <a:solidFill>
              <a:schemeClr val="bg1">
                <a:lumMod val="85000"/>
              </a:schemeClr>
            </a:solidFill>
          </a:ln>
        </p:spPr>
      </p:pic>
      <p:sp>
        <p:nvSpPr>
          <p:cNvPr id="5" name="Rectangle 4"/>
          <p:cNvSpPr/>
          <p:nvPr/>
        </p:nvSpPr>
        <p:spPr>
          <a:xfrm>
            <a:off x="3412273" y="2676293"/>
            <a:ext cx="669073" cy="245327"/>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cxnSp>
        <p:nvCxnSpPr>
          <p:cNvPr id="7" name="Straight Arrow Connector 6"/>
          <p:cNvCxnSpPr/>
          <p:nvPr/>
        </p:nvCxnSpPr>
        <p:spPr>
          <a:xfrm flipH="1">
            <a:off x="3289610" y="2921620"/>
            <a:ext cx="457199" cy="46835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7040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Labelling</a:t>
            </a:r>
            <a:endParaRPr lang="en-CA" dirty="0"/>
          </a:p>
        </p:txBody>
      </p:sp>
      <p:pic>
        <p:nvPicPr>
          <p:cNvPr id="4" name="Content Placeholder 3"/>
          <p:cNvPicPr>
            <a:picLocks noGrp="1" noChangeAspect="1"/>
          </p:cNvPicPr>
          <p:nvPr>
            <p:ph idx="1"/>
          </p:nvPr>
        </p:nvPicPr>
        <p:blipFill>
          <a:blip r:embed="rId2"/>
          <a:stretch>
            <a:fillRect/>
          </a:stretch>
        </p:blipFill>
        <p:spPr>
          <a:xfrm>
            <a:off x="766545" y="1270000"/>
            <a:ext cx="5648820" cy="3805226"/>
          </a:xfrm>
          <a:prstGeom prst="rect">
            <a:avLst/>
          </a:prstGeom>
          <a:ln>
            <a:solidFill>
              <a:schemeClr val="bg1">
                <a:lumMod val="85000"/>
              </a:schemeClr>
            </a:solidFill>
          </a:ln>
        </p:spPr>
      </p:pic>
      <p:pic>
        <p:nvPicPr>
          <p:cNvPr id="5" name="Picture 4"/>
          <p:cNvPicPr>
            <a:picLocks noChangeAspect="1"/>
          </p:cNvPicPr>
          <p:nvPr/>
        </p:nvPicPr>
        <p:blipFill rotWithShape="1">
          <a:blip r:embed="rId3"/>
          <a:srcRect t="1855"/>
          <a:stretch/>
        </p:blipFill>
        <p:spPr>
          <a:xfrm>
            <a:off x="2974850" y="4842587"/>
            <a:ext cx="7077075" cy="1645297"/>
          </a:xfrm>
          <a:prstGeom prst="rect">
            <a:avLst/>
          </a:prstGeom>
          <a:ln>
            <a:solidFill>
              <a:schemeClr val="bg1">
                <a:lumMod val="85000"/>
              </a:schemeClr>
            </a:solidFill>
          </a:ln>
        </p:spPr>
      </p:pic>
      <p:sp>
        <p:nvSpPr>
          <p:cNvPr id="6" name="TextBox 5"/>
          <p:cNvSpPr txBox="1"/>
          <p:nvPr/>
        </p:nvSpPr>
        <p:spPr>
          <a:xfrm>
            <a:off x="6759972" y="1270000"/>
            <a:ext cx="2603241" cy="3570208"/>
          </a:xfrm>
          <a:prstGeom prst="rect">
            <a:avLst/>
          </a:prstGeom>
          <a:noFill/>
        </p:spPr>
        <p:txBody>
          <a:bodyPr wrap="square" rtlCol="0">
            <a:spAutoFit/>
          </a:bodyPr>
          <a:lstStyle/>
          <a:p>
            <a:r>
              <a:rPr lang="en-CA" sz="1600" dirty="0" smtClean="0"/>
              <a:t>When displaying labels, it is important to ensure that only the necessary information appears, and that it is clear and easy to read.</a:t>
            </a:r>
          </a:p>
          <a:p>
            <a:endParaRPr lang="en-CA" sz="1600" dirty="0"/>
          </a:p>
          <a:p>
            <a:r>
              <a:rPr lang="en-CA" sz="1600" dirty="0" smtClean="0"/>
              <a:t>Key roads were selected and exported as a separate file.  The roads labelled were then turned on only for the new condensed road file.</a:t>
            </a:r>
          </a:p>
          <a:p>
            <a:endParaRPr lang="en-CA" dirty="0"/>
          </a:p>
        </p:txBody>
      </p:sp>
    </p:spTree>
    <p:extLst>
      <p:ext uri="{BB962C8B-B14F-4D97-AF65-F5344CB8AC3E}">
        <p14:creationId xmlns:p14="http://schemas.microsoft.com/office/powerpoint/2010/main" val="5509313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990</TotalTime>
  <Words>1672</Words>
  <Application>Microsoft Macintosh PowerPoint</Application>
  <PresentationFormat>Custom</PresentationFormat>
  <Paragraphs>135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Facet</vt:lpstr>
      <vt:lpstr>Gotta GO! Campaign Ottawa  Public Toilet Map</vt:lpstr>
      <vt:lpstr>Purpose:</vt:lpstr>
      <vt:lpstr>Process:</vt:lpstr>
      <vt:lpstr>Creating a Hardcopy Map using ArcMap</vt:lpstr>
      <vt:lpstr>Original content of NCC owned toilets file</vt:lpstr>
      <vt:lpstr>Creating a Basemap</vt:lpstr>
      <vt:lpstr>Basemap of Ottawa</vt:lpstr>
      <vt:lpstr>Clipping Files</vt:lpstr>
      <vt:lpstr>Labelling</vt:lpstr>
      <vt:lpstr>PowerPoint Presentation</vt:lpstr>
      <vt:lpstr>Creating an Digital Map using Google’s My Maps</vt:lpstr>
      <vt:lpstr>Creating an Online Map using Original City of Ottawa file – csv format</vt:lpstr>
      <vt:lpstr>Geolocating bathroom location from addressed using Google’s – My Maps</vt:lpstr>
      <vt:lpstr>Preliminary Online Map</vt:lpstr>
      <vt:lpstr>Adding the NCC file using Latitude and Longitude</vt:lpstr>
      <vt:lpstr>Projections Going Wrong </vt:lpstr>
      <vt:lpstr>Projections Going Right  </vt:lpstr>
      <vt:lpstr>Success!!!</vt:lpstr>
      <vt:lpstr>Symbolization by Building Type Description</vt:lpstr>
      <vt:lpstr>Refining Symbolization</vt:lpstr>
      <vt:lpstr>Exporting/ Saving the KML file</vt:lpstr>
      <vt:lpstr>Converting KML file to shp</vt:lpstr>
      <vt:lpstr>Adding Newly Converted Files to the Map</vt:lpstr>
      <vt:lpstr>KML files now in shp file format, being projected to NAD 1983 MTM 9</vt:lpstr>
      <vt:lpstr>NCC and City of Ottawa Files in Same Projection with Calculated Latitude and Longitude</vt:lpstr>
      <vt:lpstr>Merge both files into one</vt:lpstr>
      <vt:lpstr>Edit AllToilets.dbf in Excel, Remove Unnecessary Columns</vt:lpstr>
      <vt:lpstr>Join New Data</vt:lpstr>
      <vt:lpstr>PowerPoint Presentation</vt:lpstr>
      <vt:lpstr>CSV file for Combined NCC and City of Ottawa Toilets – Ready for Import into Google’s My Maps</vt:lpstr>
      <vt:lpstr>GottaGo! Ottawa Map – on Google My Maps</vt:lpstr>
      <vt:lpstr>Next Steps:</vt:lpstr>
      <vt:lpstr>Contacts:</vt:lpstr>
      <vt:lpstr>Questions or Comments?</vt:lpstr>
    </vt:vector>
  </TitlesOfParts>
  <Company>Carleton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gotta GO! Public Toilet Map</dc:title>
  <dc:creator>Sarah Good</dc:creator>
  <cp:lastModifiedBy>Elizabeth Whitmore</cp:lastModifiedBy>
  <cp:revision>95</cp:revision>
  <dcterms:created xsi:type="dcterms:W3CDTF">2015-03-30T18:55:27Z</dcterms:created>
  <dcterms:modified xsi:type="dcterms:W3CDTF">2015-04-10T10:36:11Z</dcterms:modified>
</cp:coreProperties>
</file>