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312" r:id="rId3"/>
    <p:sldId id="326" r:id="rId4"/>
    <p:sldId id="292" r:id="rId5"/>
    <p:sldId id="288" r:id="rId6"/>
    <p:sldId id="322" r:id="rId7"/>
    <p:sldId id="272" r:id="rId8"/>
    <p:sldId id="270" r:id="rId9"/>
    <p:sldId id="308" r:id="rId10"/>
    <p:sldId id="303" r:id="rId11"/>
    <p:sldId id="313" r:id="rId12"/>
    <p:sldId id="316" r:id="rId13"/>
    <p:sldId id="297" r:id="rId14"/>
    <p:sldId id="314" r:id="rId15"/>
    <p:sldId id="323" r:id="rId16"/>
    <p:sldId id="324" r:id="rId17"/>
    <p:sldId id="325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-5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4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B4F0-9E63-45AE-815C-A344471FBCF2}" type="datetimeFigureOut">
              <a:rPr lang="en-US" smtClean="0"/>
              <a:pPr/>
              <a:t>2015-02-27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04F77-9743-41D5-B199-24FCCEF8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6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Walkability audits undertaken by the Pedestrian Safety Subcommittee of the Council on Aging and Ecology Ottawa indicate that the lack of accessible, open public toilets are a major impediment to active living for everyone.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5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Zealand – result</a:t>
            </a:r>
            <a:r>
              <a:rPr lang="en-US" baseline="0" dirty="0" smtClean="0"/>
              <a:t> of a design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1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Scotland has 40</a:t>
            </a:r>
            <a:r>
              <a:rPr lang="en-US" baseline="0" dirty="0" smtClean="0"/>
              <a:t> of these; Ottawa has 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Bridgeman – Winnipeg architect </a:t>
            </a:r>
          </a:p>
          <a:p>
            <a:r>
              <a:rPr lang="en-US" dirty="0" smtClean="0"/>
              <a:t>From</a:t>
            </a:r>
            <a:r>
              <a:rPr lang="en-US" baseline="0" dirty="0" smtClean="0"/>
              <a:t> article </a:t>
            </a:r>
            <a:r>
              <a:rPr lang="en-US" baseline="0" smtClean="0"/>
              <a:t>entitled “</a:t>
            </a:r>
            <a:r>
              <a:rPr lang="en-US" i="1" smtClean="0"/>
              <a:t>Human </a:t>
            </a:r>
            <a:r>
              <a:rPr lang="en-US" i="1" dirty="0" smtClean="0"/>
              <a:t>dignity on </a:t>
            </a:r>
            <a:r>
              <a:rPr lang="en-US" i="1" smtClean="0"/>
              <a:t>main street”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3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MacDonalds</a:t>
            </a:r>
            <a:r>
              <a:rPr lang="en-US" dirty="0" smtClean="0"/>
              <a:t>, coffee shops,</a:t>
            </a:r>
            <a:r>
              <a:rPr lang="en-US" baseline="0" dirty="0" smtClean="0"/>
              <a:t> etc. are often used as public toilets, but require a purchase.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Esp. in major</a:t>
            </a:r>
            <a:r>
              <a:rPr lang="en-US" baseline="0" dirty="0" smtClean="0"/>
              <a:t> nodes: </a:t>
            </a:r>
            <a:r>
              <a:rPr lang="en-US" baseline="0" dirty="0" err="1" smtClean="0"/>
              <a:t>Hurdman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Bayview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1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/>
              <a:t>PSU McNair Scholars Online Journal, Volume 8, Issue 1, The Impact of Innovation: New Frontiers in Undergraduate Research, Article 5, 2014. “Go Before You Go: How Public Toilets Impact Public Transit Usage” by Kate M. Washington, Portland State University.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8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New York and Washington there were a number of closures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Subway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washrooms after 9/11, but New York still has 69 toilets and Washington is adding modern toilets to their new Silver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1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London toilet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Zealand</a:t>
            </a:r>
          </a:p>
          <a:p>
            <a:r>
              <a:rPr lang="en-US" dirty="0" smtClean="0"/>
              <a:t>Vancouver</a:t>
            </a:r>
            <a:r>
              <a:rPr lang="en-US" baseline="0" dirty="0" smtClean="0"/>
              <a:t> – hooked into city sewer system.</a:t>
            </a:r>
          </a:p>
          <a:p>
            <a:r>
              <a:rPr lang="en-US" baseline="0" dirty="0" smtClean="0"/>
              <a:t>	Advertising on exterior can generate revenue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e</a:t>
            </a:r>
            <a:r>
              <a:rPr lang="en-US" dirty="0" smtClean="0"/>
              <a:t>nhances safety – visible</a:t>
            </a:r>
            <a:r>
              <a:rPr lang="en-US" baseline="0" dirty="0" smtClean="0"/>
              <a:t> from outside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4F77-9743-41D5-B199-24FCCEF812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96D0-F9DD-46CD-9C0F-478D11BEB5AF}" type="datetimeFigureOut">
              <a:rPr lang="en-CA" smtClean="0"/>
              <a:pPr/>
              <a:t>2015-02-27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8CCF-D3E1-4A9B-A64C-14DC4E859BA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fpublicpress.org/files/news/20110317-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038600" cy="2692400"/>
          </a:xfrm>
          <a:prstGeom prst="rect">
            <a:avLst/>
          </a:prstGeom>
          <a:noFill/>
        </p:spPr>
      </p:pic>
      <p:pic>
        <p:nvPicPr>
          <p:cNvPr id="11" name="irc_mi" descr="http://bladderandbowelfoundation.org/uploads/files/jc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9688"/>
            <a:ext cx="3816424" cy="2331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2" name="AutoShape 2" descr="data:image/jpeg;base64,/9j/4AAQSkZJRgABAQAAAQABAAD/2wCEAAkGBxQTEhUUExMWFhUXGBoaGRgXFxoYIBkXHBoaGhwcGBkcHCggGBolHBwXITEiJSkrLi4uGB8zODMsNygtLisBCgoKDg0OGxAQGy8kICQsLCwsLCwsLCwsLCwsLCwsLCwsLCwsLCwsLCwsLCwsLCwsLCwsLCwsLCwsLCwsLCwsLP/AABEIAQwAvAMBIgACEQEDEQH/xAAcAAACAgMBAQAAAAAAAAAAAAAEBQMGAQIHAAj/xABCEAABAgMGAwYDBQcDBAMBAAABAhEAAyEEBRIxQVEGYXETIoGRocEysfAUI0JS0QcVYnKS4fFTgrIWM0PCk6PSJf/EABoBAAMBAQEBAAAAAAAAAAAAAAECAwAEBQb/xAAqEQACAgIBAwMEAgMBAAAAAAAAAQIRAyESBDFBEyJRMmFxgbHwBZHBFP/aAAwDAQACEQMRAD8A6am3AgoOZyIiQYknDiJpp6RBemFYQpJSK5p57xDeAmIUDWmZGRAjh5OLd7+6HqwyWrECS9BQk/iEES7Wpkglya0hUbZ/EwIrs8H3ROSXJIChQOKN+sTjlufGLozWhpZZBSSpRqdNBHrfY0zksSd6UjybYCWDk+nnAd8uZJUks36x3e3i0tiFdtylyZ3ZoQlRNHLmjbxqiyvJWVZpGRHvHrHbppI7uIqBCjR+R6Q2vObNRKQ6ELOqRtziVxpuWl/AtC3hiciTK7QkYlOzvpk20ZJVNxKWC4D1bPRuUKpk42oy0IliX2XdUdIst33JiR3lFR/M7eDbRN41kXFbSGF1iklaykqIVmlwztz2goSFpUMM0FSnokt1BfKGtlscqRUr7zMMR05CKrealKUVZqOeGjRKcMeKKSW/ybbNJs6pBmGhevygiVbyUEOGfNq/4hYpQZmq2peIppKMIo6gaPp7RxRbt0MZtUhKn7Q7kHY+8YuiwGagpxBRrTI0yiaXd86ckd0mWKPTMc9IGXbptmmKCllKMKnOEaB6HzjvwYXqUloVsFtSezn4FshkuRlXbnDLgyyoJWtRbCXSknflkesc64l4km2uYVMEBmZNCQBqdzWK9MtK05KNNjHTDHGE+SG42jq1pC1LUygHUWO42hlZELCCN9Bp+scuurimZMKJU5YZ6LOYOjnURfDaplKDu/Exzjg6jHkU7XkCQfOsasWNBNMxv0gixpXVRVh2GvjHkTArAWAJ2PtE0uUlSwlTpS9TWOWHJyryMO7qEtCQFuuhONO2oLZQz/eiQwSUkD8xrCJVnIKxLDgavAKlLGojufU5IquIqihhalKohCQFEgKTTzeGAnlcvApPwjCpw7GNbzSlilSHWB3VpzBgNVpVLAcMFMSRvDzlw0t/gbuB2iUKkAhwzZAHeGFwJehAOv1ziO9FghLOC9RvGUBQHdahjic2sqb/ADobwP7R3MJCfLIczGPtCSCFfCS1RnEItGIpCls+YSadIItFmSCHNNo9aErft7EmK1zUJmqShQQMLUAfw2hWqap1AKKzvWHC7kldoZxJNKipcc4Rz7VLC1GUSags2gzptE+oxrJSkwJ0GXRI7RRKyEpB0oVdYdIvyQF9kk1GwJitKtnfVRSUkA1Bz2bOBp14SZIxBDKZix3iOJ+l7Yx3/f7sZ7Gl7zV4iQcQej6AmK1abRgJmJViSSXTq4guXxUhfcCEhmLkOfEvGEWeXaF1ZLnSgB5QZ9G5b8sFgMy0hWFaUKcivWNCEGUZpmKSvLCQ9OukNZSFCaxTSUe6l2CwNSYkEpeJXdlhKwptcJelC2uoh8PRpbqwORHdV62hMpkSh2YBoaAnfcPnFT4mvaaqVgVVS1FvxFtqZw443QsSkrSszEpT944wuaAEgZpFaHflFe/Z8lM2ZOmLr2eFg34jiYgdAY6dx1seEL2VWfYZqEupCkvuCIAnDcfX00dutE0KGiknxBit31YpWApShIpoGifMtwORzw0dc4elTTZbMpcoqlTEoU6fxUrXdxHKb1QyykaR2zgkTE2FKFFJShCcIf4SRmfF8oe1qyEkO7juwLwuh64g9Dh2J3h5eF1y0EHFhxFgDUPFesNuXJUSQkhKcSQS7jXCd4ZWy+VWiWnBKV3snGuldIWLhf3FMWuymQoMKFqvprEVol2dRcrL8oFvGfaFISJgSwo+ZB1rCs2RQyeOXNlivpHSZZp9tUS5qMso0VKBDEhjEBmOKOeXON5yMnYPvpHmNym7K0eTZ2SUgkjQHflA6rcASC+RFI2tCqYXbOrxWbTMMtRYl1DWpgR3L3Mz0i53baEhLqS+QHzh9PAUAT5RU+H5yjLFG5b8zDS3KXNQ2ejAtXePR6bNx9rd/ok0E3jPUElIASk+LiEchCO1CikvUULCCrFOmLHZqFRRjnEiLsAJMyqEpKmBZyBGnyyzTVg8C/iK0JSsijgM/X5xz+2kqKlE90OG5/Xzh9faVF8WY2OkKpdmxlLamtI7bUR4xK6VzPiBSEqYZGnI6/5h7cl51w8wHenKvjBM+4yUgMwBjW03YEJ+7EJ6tD+novN3oBQXbnz8Yitc0CgctoE+5oPqkKuG7wKpRBoQSGfURDaZsxQIKiBqABXlStY64ZFRFxGFpEudIKJiXSoVD6fFnTXbaFdz2KUiSoEBKZhfZkt3a71z3Metc8CTMGRBSiuyiE/IxsZaZiQk0YiJZ59i2FeQSdYjZ5S5kuYV4iAl6uXbPWnyhPPNpf7wOPzjCw8GBhlxBajgEt/h0AYnpoBCe+rxUJQxqAYbv/kxBlqKXxDMHaPR6j+5+t46rwUlMyxykmYyilIUCPAeYEcruOzJnLWtZDu4B236ZDwjo3BVoCZSiCFBKmBfPIBqVGdQf1h5Y20q7o5ZbL9YrsrR1FAZOXpBqZapMpSmwgVwlq+MK7La0lYPwBQCgxbm4iXiK+lIACmXLI73drEMck9ydMBHIu8zElaiUg1AfQ5NAigU90FwNSYImX20gqIAQwGFOm0LBe4mAESydMtRE8qx3oKbGkm0pFQdWhgpQUGIxex3jm8i3TjMALhIAL0oDRs60iz/AL8RLS6l5inM5Zax56jOHYCkWIWWWalR1owy/UxoeG7NMUFrdSqN3mq+wgCxW8TA4HOtC3Q6xJItVX1fJmh8eeMH7oIa7HxlS0UCafXpECZ0pJBCdmgEW51VZzoI1mrUMgKfKK5Ori/or/RhvKKHJCQ6g6jRzE0q1JFAD4wlsloIDMWbODbIsEnfp9UjpxdQpVvZqRXr7kJxd4MklgXFcR89RAFikByHdotvEF1GZLSpIdSDiA3oRlqYq13y2JJFQa8zXPY5RefbZSHcGvi8+zIQkOo50dhvyhVxFZ5ykyQgd1WZyZVMx5xZbbMQlBUwOvMmEd93ifs5SpSMShkKlJOTD6yhUVrQfwQVWWd2a8K+1FeRDVHhDW/rMBNXhSGxAU6A02qTFQ4TK586SkuCorS6swkIUSTzYRcjMcsdfbKvSvgY6MO+/g5siqRWr6RjlTGDkh9HdJBHvC+TaXSC9Wh/bVYeZr4fpnFYt9iCgSheA1JBFG3GoHnyg5cbfYOOaWmYt1rUoVLwkn3SiYrGpL9VFi3J2MOpFjoylhRGwPzIFOcC3pMCQKCj86efWJwxtbY85p6RCLulqLYEEO+QIBpl4NBSQorRJlu61iWljqruu3IP6wHItCgpRCu6GbIh8IxNoRiduTRYv2YWPtrauca/Z0OP51ulPoFw6lukTcXVstVou0hOFKScIoOY2hReNoeWAe8clBOYiwTr7mLCkJlBwDWoYRRbZIXioGOpCs44HCEVS2LbMfae0GHEQBps24iy2OWoISzZRWbvlKRNVhwkvXWnKLZZ5owjIcmjnyvwgo5TKE0pJcUIzz5Q3uuaZsxPaLCyO8MRCACNOdWgSzUGQPjGrDbTUR1SV6Aoj83pNlTR2hSQoZS67+sG/wDVKBJMwBQJYAYgNOdWzis2RclldogqLEBlMHNHPMQAtZSCgGigQctc+kQ9BM1MvCL9fsxKTiWv4tWA15w/l3iysJqWp09o5NYrdMkF0EJpmBWH0++z2ZLEzFoovF8OmQ1ziOTp90gKy+Tr2SkhBoouRV6DR4mN6skEbVH6xzJFrWpICFgrKcOxc6h3rD255s0pEv4VUBCwS5JYV13iUsPEKZdrtv8AJANcL/QhLxHMmTVKMvuFSgCRuGYnatabc4IVLwgJGVG6j6Ma2RWJUzksf8Ex6eHH6apuyiQsuq9e1lIE9ITMUkuNDhUUuNnZ25xKVykIy5USzxWr0krUyu0KSAVj4mLMTqMhiyzcRHNtKpzrLpSkfFUAaGie85J02Gcerl6BqdY/JLH1fsuQFa7ynInA2dRl4FuVgsdsKd3eumm8W+yX7Mm1ondh+sVGYTMmBkqQlJSCCguQ4/pFItFmkBAG2R+usSz45YUl8mhP1G2GqU5Jq7QBapiUpJJYFnrrn7QZLoK8xCWbdhtKAkqyU6hVyAVJYN5/7YlicpTSGnUYtgV637IkpCnK8RwgIFQNcTlhAdoUmfKM2WvuksRqNwRp/eFHFF2qloAIdGNLk0Z91aDm0F2CWZcoygMKDUgVJJ3J1yEVzRcHTBiamrN514JAwpBi5/svtolSbXMDO8qhyKQF6+Jigqu9ZIABUrYbxfrmu77HLwKUJgV35mHIlgMIfNv1jklLgrKSlfcKvbiREwMgYFF8RBIBB0aE15XiSkDC53DsekMJ81BJWEAANQtUGFt43iT3cDJJp4bRyOXN2SM3VZ1TFv8AC4cO4fpD2fZgDUknqYQXTexQcNVAaNkYs8qaFB/nEMjaYUc7l0EbJ6xiW+5jNX/tHeE8osd4GnI71R5QSRUUEeWiuXrAMRFG8ESpVG8ogWgkjbWDJSgC0KzGoQzNTmN4f3EVl5q8RqEoJyyIU3PKulYiuC5+3UVKBEpOZFHNO6D0qYs1+W5CZQQJYADBIbu7MPDfaO/oumbksjX4JZZqqIUXgFkEfmwnr9NG1yn7yeNlpH/1iK8hYlTpctmxkeBB+RJVXptFn4cAeYo/imE+qk/+sJ1GPhOl28FscuUSmhADjCWatSe6pWW4DUbq/PTtimSQMnUqpYYgpVT0FfOGXYIVLkTq/AEkDMkGmH+LPzhTLQVSMLMe0KS9MwSSD+Krmm8fRuKbUvg8xSaTQJZJ09aDMUtSUAJDDNRFEpHM1JPzi4LHd8R9esLZdjKJSAA5J1yBL5/LSGCwezzdWF33UAD8xHl/5Fe2L/P/AA6ele2jNrLy1N+XEPL+0C3UCrtGzClDXJyfeCpiqA6A1/lV/kRBcdmLLBoMRAI1AAd+bux5NHP0KXN38Fs79pFe92KmSFoAfGClWJhX+E6FnFc3FYjEkKFRXZstwekN5wUkhCEkpIryO7mnhrCe8puEhxhzdtTuWGf6x1Z+MtWr/JGCkt1o2uvuTFbFNWzof7mH81AUhkM2TnveUKeFpw+0Bw/cV45Ra7VbZSWcCp1yjweqzcZONeDqi9FCtMsBeFX4c6s/OALYtWSFYwGau+gix8cXagoTOR3WLKbUGKjdKCqc4OEJESwyUocicu5ZLgumezlAAP4jUtyEWWRYw34vlAVgtjEOdKe1IfhQ1oY5skrdspFKjkYPIfL3jwrp6mNUs+vpG4I5+kekA8TyNOf9o3eutI9i6+UZKta15f3gBMpERpScUToPl0giyzglaVkUSoKNNElzC99AOqXddsmXKRLI+FIBYkOcyTzJJiK9rJKWkgE8iWIBYgFtc4oN88fJQoYUGtfiB+jBVw8SC1JJRQp+IKNRHb6mWK7lIwxMFmXBMROlqScYCgSolieZTl5RZbnXgl1DF3bman1eBVW1s1AeMC2viKXLSSV5DSvoKwJ5ZZWuQVijBaNblsSpUtKFFylirUAkAlIO7wPOuYBkpWpnf0I8MzEqL7lrllSVkllMDQvVqaQvnSe8CiYsuEHEFGuLVnZjXSOiXWZk+9foRdNia0HWO7jhCcVebkeTwZIkpCAhUwKIDFQDRSr1va0yVMUuFFQSt82ORGimgu6rztCgB2JU4elD4aGkbJLPmx8ntISMcWOdeS72exyCGXMfk7avpBmCzIBwMDmSNTzikrvzDSZIWC2qRlloYTXzemNQ7MEAAukumvlWOJJt0dLcUrRerZeKNFCKrxEorQcJozkxQl2peIlynk5gmVecwAhRK08ix+R+UU9Mk8ll64dtLKChlgZ8mdj7RZbOoHCs1FXSdNvCKdYSSgJSlkliC7Mwp1ZzD5VrXKlqUtJUSO6pJfo+wjzOq92VkUxjMnS5yJkuYe4Unw0Mc1+0iUtRSp6kU1G8XbvWghMlJUtcsgu2usJbRwBbWb7Oo1zBSacqwekh3vsaWwnhicu1TqlsKQSRo2UWidbFlRCQpklnGRaEHCnC1tkzh9zMloLYyoCoGgaOjIsUwD4R5QmfG1LXYaPY42KE1HnGSp9oyE50PlEMl3NI7GEISr6rG4XlGiBG5PSFCbH3iQEdeof0jQLGp1EeKw8AwtvK6ZayVutL5hJoOiSCBFQTaVylky1LSTShq2xYB4uV5W6Wl0qWAWrQqZ9ykFjAlx8Lzlze2mJMqUHIxDvFwwZBqmj1U3Qx39PjySVNbJyklsr113ko2mStalKImINVEv3hSpasXO02BagkIllRUoEuKMS9dBD2wXXKQoNKdTOFKAUo7VI7ofTIw5N4HCAJVNTizb+5Nf4ukehj6H3KUn2IS6jTSKnZbiOCqjjozZCrsTr6QyRZJpqTQgEAAABKfhAqWDv4Aw4skwKclJrk5YPUaHJifOBb0KwHwBCaANUkc2OQEdk8eOcvdElDJOK0wVVrQEEKSF98qroo6pB5CPTL3MquHva6sfE55ekL0Wp3dVakZMFEhzlnr4Qsn4ixD1BJcPzO1AG9YKjCOktCOUm7bL3/ANR2eYlJXLUDt2ZISTriYpCTzMBW+3WLs5gCEY8Bw92r5JfxIzy0inpkieFEkhST+FSmOxY/CXBypTTKFt42coHdckEFyolya16R4M8dZGlo9KM7gmJrxltMIia6bYUrQnCggqAqhJIelFM/nAlpmlSiVZxPYLIpfecpANCNxX0h2xDolllY5QSR+YpYHM0qREaLBawkpSklK0kVqyefWC/2cX4jH9nnqJUS0pagkMS33ZYBnIcE6lto6cqQAABnHiZlKE5X82FKyl8BXeqUsqXmUB3ox1EdAlTNlNAX2cDQc41klbsEk1o0CM2mMkNPtKnoQY3TbVfl9YElWGYTUBMGJsDfiMdmP138r+/cGj54XN5xrMXSAp0xQbFQliBhZxHlS15FRDhxXQ7Q7igcg2WqkbTJ4ycDxhSqyl6uxyd/eCkXUVuUFyAaZFn05xmoruzcg0W1ABqMxlWtYkuiembPCQXcE5HICA03JMUnCkEOynILZPn4w64f4bXKOJaMWKWpgU/iowrmXg43Dktm2POHbrQntLQtKcSlzBJBHwhBKMbbuGD/AJXGcOV2YKmd0EhIc1Ic0clqk1ME2+zCWlMt6pAFNhhT6lzEqpiklZSQ+Z6DTp7R7sI+nGo+f5Ob63bElmmy3GJD90kjEcxibXINDq60omqA7PuknJWYCiMiDk3KEirJixKAbCkin+45+PrFj4TRiQVqJBoEgMNBTxJHrFZy038CRjTSFl+2dCVkpPcQMRFM8gC51Og2ioWi9Zkx3IqQGfXUDoC3jHRuLbOnsjLSAMpi6s5ZgnlQmnN45jbpAQtFHZqfxO58Wp4Q+OVxsSa3REtIqDRyVK/lSS/yhYuYS5KiCXGbc25aDwhta5H3YXrRJf8AICPcephXPkhRqWSMz4E150jPfYC0YkWwpWEpVRT4yRmpTgB+VPMxHxBMw4izjElqitA/PM7QJaClBACjjzoHI11j1+WxK5aQmisSipOeGoZ44OohUuX6OrE9UIphxKyzOUP7b9xIDZ0A65mEthQ81A5/KsOOIu8qUgZk+pUEj5xxvvRUY3jZ02DtOxUZhx4O2whBYZgEPhdSVtVyER0D9mnECrQr7PNWSopxy1qLlSRmknMkCoerBWwhbOsks3bbJOHFNUpPZU1lUFevaf1GKbwdblSiicn45ExKmfNBzHj8P+6EnijOKU9mWj6PlWIJ0B6xIUL0KR4E+8JjfszCFCWAkhwSSaGo0gQ35MWWSoj+WX7qMNGEYqoobZYjLmfnH9P948JUz848orE22T2rOI/oHyEL1W+d/rq/qh6AC2/geXMQkE95CqNsrNPQGo5k7xHa+CpamIDYRhapYaeGZ8YfrvCXQBSnxZAZ5j5tGBb0hypwwqTHgPJKlseirXrwhjKeyAbCBlkwp1h/cnCsuWHwgnCw11rXWGip6WLHJvUQBb7xWE9xIw5Bo3LwwUMkXbLwhOEdAIEva70dtJLqeRimYU0BLYUhTGoCmLfw8oA4XvWbOtSUKDISlSz4UHg5B8IrF58XzTaLSiUye9RTAkgFgA4YVBPiY9X/ABvTxm1NonklSLPb0dzEoEk4vVQbwqIToWWTU1enJ6+8L7LbJs53WsktQqOwJO2dYaXXZCKFaqO2TB88xHqy6yEJNST0CHTylFNMKsiVKJCQ5Y0ZqV9WhygCTLSKYgApiM1EChPgIqfEF4W2yjtZUxKkZHFKSSkHN2ZxEV18ST56FqWtCjiYYUAADCktuMznWB/6sct+DPDNOvI6t1uCsYmkYlKfNqACjjLx/WKPfYKa4S+LECNhlloX9IbWu295JUlgAedTz03gK1ykGQlSqlgSeRc/J46I5FJexkZQcfqQttt4KMoEDmR1DDpnXrGlxXViROtE4Ykyw6UnLEcydyGHKNrFZu1IT+Ek6aedIsKUAXXbCn/UbowyhckmoNoEVujl17TlqZZ/EcVMORydq15wIEMhyTmPpsosV69j9isqkpQlWHCtSUgFS0FSSSQHLkE1iuFeItUJescB0ILlSVygicUkJUlSkFQopmFGO5HnDu75Rm2+zBqfdk/1Awms8tS8KFKJSkMl1vhTnhQkmgoHYNSLBwqg/vKRXZxyCT7kQvkJebutqEJAcu81ZpmorVq22GKBdkpAt06XhoRMSh806obww+EWex1wufHkp3+aRFcvQCXb5S/zYFH+kJPyhuOgWdDuK9B2EsEVSMJc7UGmzQzQQsOmYlPLER7RXLrUE9onCD3nBOxDexhtKmOKyqfzBMatDWErsycipCjuZhjX91PXHKHQvGqjLOUuUDzWowXJlgD8PgFQLZqFaJrh0rfDnp9beMRLtpZyQoNVlV5/XKEyO0Sh07Mr19vlAEwl8yN26NHhLHfkLY/XxAgMwKQ+z+8YtPFrAsBXKmTQhUSnOpNaDLUvEEtQXTCTTNteXKKxwJvsC2X/AIOvYTBaZuFsEosf5tPT1jl1uvBKbQtahTAks7YlAByOfxQdflxzjZpk5KHlpwhSnSGOZ7pLmjZCKRKsx7TApkEg1W4AcFno9Y9XBH0kqFatUzrHCc8GUpYq5DdGBfM5w4ss7vRWuC0tZk0zKq9FENDrE0Tz+6bfydWHUUh/PrLUO6XBDKDguMiNRFN4AUBInJUkY0TiCc/wpDeBSa84bfvEZKLRVv2eze/ORp3Vf8gfaJwvjL9Dya5IuNolJXQijZxVLyR2fdBJRqH0fT61i0TFHTKK1xBUQ+PJKErixckFKNMBs16S0BRl1VUJfJJIeozpXzzgqxXzIl3TaJS5jTFzKBlEnugO4DCsJ7bwpb7PLRbpQV2cxCV4pZxYUkAgTUbNV2IG4jY3VNtlgnW1S0JKVhJSAe8QkBxs/jHdLLyicShxYmlSTa0dhLIeWVTSpTgBFHajkucm1jeXcaRLJCiSkYjR8TVYDSM8FqKLT2ZQ/bS1Ic0YNicUr8IEPpUooWpJESGKqbS0wBynIKBcVD5g7RZuE0f/ANKSodPNFPl6wsv3h9aZyllT9oe0xBBbvklsRPxDaD+Fe5bbPyUgejQk3TQ8I3f4HNkScOJjVgzZFNEmm5HqNoqN+lXaSlEks7PoArL1hxOv6egqkielKErUAkAv8RZ4QXg6koUXZ1AHemkaTdo0a4s6EAXxP8SAdnYn9Y1JJ19Y0QXkyD/CseXZx5otDsTZt4xjBzERxgpOxhgDefZaqJLsWZsJPl5+Ma2bhmbNNSUjdh+oi22Wegf+AqP8dfUmDE3gD/4gkf018Kx5cOmS7nRoUWPhWTLSMYCjqQ9euHOCSmyy6Jko8Ur+WsSWu8JR+IHoFn3hfMtKSe4nCNyqvyjqjGuwGwLjVYN3lKQE9tPwgJThowRQdYQ8U3QhSpYRKGL7w0SHUwJyHIZDaE/EfE06YZVnWEoRLWpWMpU47+aySQe8AMs4iVfBXKl9nNUqZKcYkgpOF1MqhcDCcOeh3ijERYuD5T2UDFLSAqYO8WJONRpBGKKXw/ec11pQntFFJVUEskFsSauCXD12ixXFbu2khRzcg55gtrXJjEsq8lcT8A17TaEwp4Iti/tKgEpEspY6F3YEHMuaf4g6+KPFVl3guXaAV0MtQcckqB9QPIwMa00HI6aOyolsmKTxUouwzNPOLyVd2Khapo+3WamIJmBZTvgOLypEobkWm6iWWzzChCUhU8pSkJGYoA28A3rLQLstmBGAGakswFSkOWG5rFkn8VzD8MpA6gmObce33bF9ogFkTVSwEpEsJUSMIzqDiBFY7EcTNr/vf7MpE1IBJlISE6KLJdzpSrwF+/5U9ZUBgUWdCiHFGoclDpAfFs/CopLHCw01QD7iKuq0BSa0JagGbHN9/wBI1mOl3rbJa5CUiYgrAQcOIPRno7xWJU/s58pf8SP+TQpueSpcwKGSQS51oQw3JJie+ndChor/ANgR7ws9tWFNrsW1SvvZiR/qKfu5FyrxBS3jCTiWQEypbAgYi1Oo9hD2TMSpaywcssElqlIA61B84W8ZrBkowlu+aA6FINfHSHvQo8uxaTIkOCod74TyT+kEqShRZIKf5iT8hGlwy5KZcgLVhTgUe7Tv91x5vD6zqshNVqbmYHKgpWIvsC9A/wDtUfaI1S1gthPl/aLxK+wAf90+GKNjediFO0mHwMbm/g3FD/7UySRKUkbgAeOUL5cyXNBYzSNcm9YmtFnYMVLV/CgFQH9RaIEpKk4UCaVdSw8lADpEigJNuZJBKQUgVKiQfRw0RyeGhMb75QH8je7Q4kXVMpiUqmhwj1dUD8UWv7JZZ1oWEEoSyARidamSmpGWIjLSGVgdHJZN39qLwm1KZMqUkZMccxcwuDyaJODLslWmxzETkYgLTMCVDuqS8uWruqFRrTIuYV3JxJhkWizBkqtMxJUohwUCWECWNQpw4L6t1l4atcyRa02dyJU5RVhbOZh7qquX7uHPWGnu6FiWHh27pdnnz5UpAUSiWpJWSpWGoUH2CsPmOUH227zJSCJQlhSlEsnC5Op5ljAQ7WTbpMwhUtCj2S5jOyVEM+bDHhJJ2iw8RyHRSauarFlkGD1G+cTe4jx1IpF8hwTAvFdkk9jZyEAzVygVKZqrCSlmNWxHPlGL5tqcLA1iCyLE+bZ0iolICl+DBI8xE4yaaKTimjoIWyPCKxZ5ClWvEAaIVkH1SPcwbOvI5HzjW5r2VKmKKCxUkglgdQfCNj+oOT6Rim7JhqxbnT/MVHi4pROlIJIIXIUQ2gmKc7ZRb18VTjTtPQRzTjW8u2nqJU5wpD9Hp6x1bObRfrz4Ws1owzJiFFQSEuFKSSBTvAEORvFI/aDY0ypqEoThSJKQBsAtUXa4rcuZZ0MQ2FKlKUa95L02rHPb9nGdMWVEGqgn+V+tdM94eTVAH1qnJfvKArR6Uf0hdIQlSwFhxi13anqIgumQqeklSqpJFfP66RtOBQphUjLRzmPeIt7sNaGdnm1HIkeAP6MfCAeJ1khA3JiOyWkkkqAS9WBfkfaIrxmYlSxmxHzr8ofwL5LQtbS5IyZBPmQYwmaWiG3LZYT+VKU9CBWIkzfKGQA6XaS+n10h1KsqyAcaByBB9YrIXtEg+ngMKPoBMlIoAI3Ajzx54QYzFJ/a4yrCJbgGZNQAT+FnWS2o7reMXTEIrXHXD0y2S0JlLQkoJLLdi4bMO2umsEx8131da5UxYChMQCQFpyIfPoYst08bLmKs4nsqZIRMlpnEuopWUFIWdSkBScWZC61clje92WqxTiFS0TGAfBMJFQ+oBfwhQrigrOE2RClbO550KDAaTQU6LDO4hJzU/I+3OJpd9gpoo+dRFOn3tKVnZ0jooeyRCubPOIdn3Oqvc6RF4fhlPU+x0qZf6UJwoQlCdgB67nmYisXEqEUwhAJc4RR92EUywz1LSQalI0rT9Y0E+SD3yt9mI9hAWJvyFzRc7dMlTBixsSXdJ9v0hX2GFTpmg0ZsLZ83hVKttmT+Ffr/APqPWu9pJQyEqCt2HzxQ8cbjuxHOzM222hazKSBiUrChsy5YAF88v7QktdiUlTTKELUhQFSkoLLypSvKNVTau5fQ7fpBNlnBhkVArLEYncBnGoJFYtZMfTJv3QlpJCAAAAdAKdaQpXccyZiWGwvRyzgbQwBJA6eUMrGfukfy/OBNmRV5ctYJCVqTQOxZy2sbAKSO8oq6xNY6qmfzN6mCZ8lxGq0awNK6ADNyW1IIH9/SD7rkpXNQtRAQnvKfkKDmSdITqUUKDkpIyUInsS6vU8zqdYyZmO1z8alL/MfSJZR19IFkKpXPRoJSINgonxDYD66RkvGES4lEuME7xNxCp+cJLff/AGeUt+ZV7CK7ab7mLzUSOZb0ESXenVS5Yyzr7xOigSu/Zyx3UBPRzEK5yj/3ZqhyFIZzGKaTU+FIR2yxB3K0nxgKjMR8UTklRwkkMM+jRUeAZ4lXvKmKySqYT/8AEsfMiLDxLLo6KsGIFejb6xUbCFomFYlnKhIbPrDULZduK+HrunT1zkrnS1zFOpEvs8OI5qGNPdJLk1zcwulXFd6AGlTpqtDNnAJJ59mA46EQCmbMNTQvlBCVDU/XlBo1mJ3CqUJxyrVLSr8jKPQYg5PiPGIlWVJThUkKDVpnz+cELngRAbRsOrwUqA2KbXc8tvu012c1HJzA9muplJK5K8DsXxJcsWqRy8nh0Cc9RHrTblKbEokA0fSM1s1i393Sh+AP1P6wfYLqUukqSW3AYeeUa2edhUFYUqbIKyffn0MNhf0/PtCOQy8ozb8GSQLa7lmIoqqvypY+daQLIJRLSlQYgAEbEDKHp4kmFGFQSedYq9un1U+5hXb7h14Bbukl1qIYFRbnnXzg9gwzeALLPOEADf5wdISo6QbAaKsQXnXYCCJFynRCvKCZKCk0eGdnvFY1BgbMLP3eRmkjqI3RZ+XtDqdeJUGJgUlJ5DlWCrMCy5J2LRIxiZUoaH0jCUdPGGAM/N+dP8x5I+v8vGjePt1jOLll4Rgm6lB9Y0Bc/ReNVn69o9TpGAESLKFUd23iRVySj8U0DxEAlZHrlSNTXaBTDZLaLrkpFJmLpWFU2yDQ08IMPvGqRzjIwGixpBrE67AF5O/RgK+gjdQqzQTZbUUFwwG0ZmAU3OCWMwPsApXoBB3/AEeopdJGVCp0t4N7wzl8RqSDhQAdwAPaBFXzNJfF51hHyYdCS03AqXRSk+sC/u/R4eWi0KX8SniHA+UOAU/YY1VdyVVUAYaKTGFJbT5RjAMqxhIYD0iYSR9CCAkk1zidNl6fP5QDAwligaM9npEhQRm+fpGwTrWCYhwtGwT4RIY8iWo5JJ8IwDCcoy3SJJksjMEdRnHuwfIeQMEwXiOTAdWEYXJAHxA9P1hxJsiUtR31NYaKuSUUYiC/X2hOVD8Sn0GRjAVzhzeF3IQO6/nCgJDtDJ2K0RE1jRR8YYmzJwO1YAWgUpGs1EZTHnpGrVjKhlBAeYRspDZRqtTNGzUEYxqBGRHo2TGMZRQ1AMbCStR7qXiKZTKGlhTRJxGrawGFAyrpmn8HqP1jX91zQHMpRi8XVY0lLlyesFWm0EABg0Tcx+BzUUUyk+BhtYUKVREnDsTD+bd0sqxYavmIJs0xhkKbiM5mUSvTrqnJGIoCuh9oC+0A0UJgbll4R0CUkflHr+sQWpCWPcSKaCByDxOfzMCqJCid6iNVpmIqAQNMjBlrnntGDJBNWpAU6eoliotWKIRkZtCtz4l40wP/AGjCPePFLQ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5364" name="Picture 4" descr="http://autumnangels.com/wp-content/uploads/2012/05/elderly-woman-in-wheelchair-thumb5783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2514600" cy="33337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Open, accessible, public toilets </a:t>
            </a:r>
            <a:br>
              <a:rPr lang="en-CA" b="1" dirty="0" smtClean="0"/>
            </a:br>
            <a:r>
              <a:rPr lang="en-CA" b="1" dirty="0" smtClean="0"/>
              <a:t>are an issue for everyone</a:t>
            </a:r>
            <a:endParaRPr lang="en-CA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23528" y="1844825"/>
            <a:ext cx="4248472" cy="501317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6" name="irc_mi" descr="http://static.guim.co.uk/sys-images/Guardian/About/General/2012/10/31/1351703355691/Mother-with-three-young-c-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365104"/>
            <a:ext cx="4020825" cy="2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Design can be attractive, safe and economic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Vancouver</a:t>
            </a:r>
            <a:endParaRPr lang="en-CA" dirty="0"/>
          </a:p>
        </p:txBody>
      </p:sp>
      <p:pic>
        <p:nvPicPr>
          <p:cNvPr id="5" name="irc_mi" descr="http://www.britloos.co.uk/wp-content/uploads/2014/01/healthmatic_sponsor_image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44824"/>
            <a:ext cx="3672408" cy="2808312"/>
          </a:xfrm>
          <a:prstGeom prst="rect">
            <a:avLst/>
          </a:prstGeom>
        </p:spPr>
      </p:pic>
      <p:pic>
        <p:nvPicPr>
          <p:cNvPr id="6" name="Content Placeholder 7" descr="http://canada.cbsoutdoor.com/images/gallery/55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0928"/>
            <a:ext cx="4522449" cy="38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6558" y="5135330"/>
            <a:ext cx="211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</a:t>
            </a:r>
            <a:r>
              <a:rPr lang="en-US" sz="2400" b="1" dirty="0" smtClean="0"/>
              <a:t> </a:t>
            </a:r>
            <a:r>
              <a:rPr lang="en-US" sz="2800" b="1" dirty="0" smtClean="0"/>
              <a:t>Zealand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Edmonton Whyte Avenue Restroom</a:t>
            </a:r>
            <a:endParaRPr lang="en-CA" dirty="0"/>
          </a:p>
        </p:txBody>
      </p:sp>
      <p:pic>
        <p:nvPicPr>
          <p:cNvPr id="12291" name="irc_mi" descr="http://thegatewayonline.ca/images/article_images/Opinion-Public-Washroom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484313"/>
            <a:ext cx="6291262" cy="39306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matakana-public-toile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err="1" smtClean="0"/>
              <a:t>Matakana</a:t>
            </a:r>
            <a:r>
              <a:rPr lang="en-CA" smtClean="0"/>
              <a:t> Public Toilets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Design to resist vandalism and </a:t>
            </a:r>
            <a:br>
              <a:rPr lang="en-CA" smtClean="0"/>
            </a:br>
            <a:r>
              <a:rPr lang="en-CA" smtClean="0"/>
              <a:t>for easy cleaning</a:t>
            </a:r>
          </a:p>
        </p:txBody>
      </p:sp>
      <p:pic>
        <p:nvPicPr>
          <p:cNvPr id="25603" name="irc_mi" descr="http://www.blogto.com/upload/2010/05/20100520-pay-toilet-ma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2125" y="1966913"/>
            <a:ext cx="5619750" cy="3790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2800" smtClean="0"/>
              <a:t>Adult “Changing Places” toilets</a:t>
            </a: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u="sng" smtClean="0"/>
              <a:t>http://pamis.org.uk/cms/files/publications/ChangingPlacesaPracticalGuide.pdf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CA" sz="2000" smtClean="0"/>
          </a:p>
          <a:p>
            <a:pPr eaLnBrk="1" hangingPunct="1">
              <a:buFont typeface="Arial" charset="0"/>
              <a:buNone/>
            </a:pPr>
            <a:endParaRPr lang="en-CA" sz="2000" smtClean="0"/>
          </a:p>
        </p:txBody>
      </p:sp>
      <p:pic>
        <p:nvPicPr>
          <p:cNvPr id="13316" name="irc_mi" descr="http://zeroproject.org/wp-content/uploads/2014/02/209_Changing-Places_Dawkins_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4810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rc_mi" descr="http://www.changing-places.org/Portals/0/images/content_images/side%20column%20images/install_toilet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32138" y="3789363"/>
            <a:ext cx="5543550" cy="27352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Request to the Board of Health(1)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undertake an analysis of the benefits, program planning and regulatory framework necessary to establish such a network in Ottawa </a:t>
            </a:r>
            <a:r>
              <a:rPr lang="en-CA" dirty="0" smtClean="0"/>
              <a:t>(particularly with regard</a:t>
            </a:r>
            <a:r>
              <a:rPr lang="en-CA" dirty="0"/>
              <a:t> </a:t>
            </a:r>
            <a:r>
              <a:rPr lang="en-CA" dirty="0" smtClean="0"/>
              <a:t>to the needs of an aging population, pregnant women,  families with small children, the 7000 identified sufferers of </a:t>
            </a:r>
            <a:r>
              <a:rPr lang="en-CA" dirty="0" err="1" smtClean="0"/>
              <a:t>Crohns</a:t>
            </a:r>
            <a:r>
              <a:rPr lang="en-CA" dirty="0" smtClean="0"/>
              <a:t> and  Colitis in Ottawa, and of people with other disabilities, such as an enlarged prostate). 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Request to the Board of Health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u="sng" dirty="0" smtClean="0"/>
              <a:t>Help us ensure that the resources are made available in the 2015-2018 City budget </a:t>
            </a:r>
            <a:r>
              <a:rPr lang="en-CA" dirty="0" smtClean="0"/>
              <a:t>to meet new requirements regarding public toilet provision in the 2015 revisions to the Older Adult Plan. </a:t>
            </a:r>
          </a:p>
          <a:p>
            <a:pPr lvl="0"/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i="1" dirty="0" smtClean="0"/>
              <a:t/>
            </a:r>
            <a:br>
              <a:rPr lang="en-CA" b="1" i="1" dirty="0" smtClean="0"/>
            </a:br>
            <a:r>
              <a:rPr lang="en-CA" b="1" i="1" dirty="0" smtClean="0"/>
              <a:t/>
            </a:r>
            <a:br>
              <a:rPr lang="en-CA" b="1" i="1" dirty="0" smtClean="0"/>
            </a:br>
            <a:r>
              <a:rPr lang="en-CA" b="1" i="1" dirty="0" smtClean="0"/>
              <a:t/>
            </a:r>
            <a:br>
              <a:rPr lang="en-CA" b="1" i="1" dirty="0" smtClean="0"/>
            </a:br>
            <a:r>
              <a:rPr lang="en-CA" b="1" i="1" dirty="0" smtClean="0"/>
              <a:t>“Public toilets represent society’s finest aspirations about responsible civil behaviour.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b="1" i="1" dirty="0" smtClean="0"/>
              <a:t>A great city has great public toilets” </a:t>
            </a:r>
            <a:endParaRPr lang="en-CA" dirty="0"/>
          </a:p>
        </p:txBody>
      </p:sp>
      <p:pic>
        <p:nvPicPr>
          <p:cNvPr id="6" name="irc_mi" descr="http://www.world-guides.com/images/ottawa/ottawa_canal_parliamen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4984"/>
            <a:ext cx="46805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UUEhQUFRQVFxQWFxgXFBQYFhgWGBgXGRcVGxUYHCYeGB0jGRUVHzAgIycpLCwsGCIxNTAqNScrLCoBCQoKDgwOGg8PGjUlHyU0Ki4sLy40Kiw0LiwuMDQqLTIqKSwqLCwqLDUsLC0vLCosLy8sLCw0LCwsLCwsLCwtLP/AABEIAIoBbAMBIgACEQEDEQH/xAAcAAEAAgIDAQAAAAAAAAAAAAAABQYDBAECBwj/xABFEAACAQIEAwYDBAcECQUAAAABAgADEQQFEiEGMUETIlFhcZEHgaEyM7HBFCNCUmJy4VOCorMVFiQ0krLC0fAXNTZzk//EABsBAQADAQEBAQAAAAAAAAAAAAABAgMEBQYH/8QANBEAAgECBAMFBwMFAQAAAAAAAAECAxEEEiExBUFxEyJRYcEUMoGRobHwFULRBlJi4fEj/9oADAMBAAIRAxEAPwD3GIiAIiIAiIgCIiAYqdS5YeBA+gP5zLNDLKupqvlUI9gB+U35jRn2kM3X7lpxyuwiImxUREQBERAEREAREQBERAEREAREQBERAEREAREQBERAEREAREQBERAEREAREQBERAEREAREQBETBiMalP7bAep39pWU4wV5OyJSb0RniR6Z9RJtq5+Rt72m5Wayk+R/CZQr06ibhJO3gWcJRdpKxD8OVbmr5sG97yclY4ZqWqkeK/gR/WWecPCKmfCrq/ub4uOWq/gIiJ6pyiIiAIiIAiIgCIiAIiIAiIgCIiAIiIAiIgCIiAIiIAiIgCIiAIiIAiIgCIiAIiIAiIgCIiAamaYvs6bMOfIeplOeoWNySSepltzugXosBzFj7f0lQnx3H5T7WMX7tvrzPY4eo5W+Ylsw9fVhdR/sz9AR+UqksmBP+xn+Wp+cx4LNqdRf4svjkssX5kNk9XTWQ+dvfaXEGURWsQR0N/aXmk+oAjkQD7z0f6fq3hOn4O/zOfiEe8pHeIifTHmCJF55xHRwa6qz2v8AZUbu3ov58pVv/VLV91hKzr436f3VYfWbQoVJq8UYVMRTpu0nqX2JUMo+JWHrOKdQNQc7d+2m/hqHL5gS3Ayk6cqbtJWL06sKivB3OYiJQ0ERIziLOhhKDVipcKVFgQD3mC8z6yYxcnZFZSUU5PYk4mlk2ZDEUKdYAqKihrE3Iv0vN2GrOzJTTV0IiJBIiYsViVpozubKoLE+AAuZF8L8SLjqTVFRkAcr3rb2ANwR6yyg3FytoUc4qSjfVkzERKlxEjs9z2ng6Rq1SbAgADmzHko9j7Ssj4jsml6+DrUqLEWqc+fI2Kj12PpeawozmrxRhOvTpu0mXeJjoVg6hlN1YAgjkQRcGcYnErTUu7BVUXJJsAPEkzI2urXMsSkYz4pUQ2mhSq1j4gaQfQWLfQTpS+KaKwFfDVqQPXn9CFPtOn2Wta+U5vbKN7Zi9RNXL8yp10FSk4dDyI/AjmD5GbU52raM6U01dCIkBn/Fi4WvQpGmzGsQAQQAveVdwef2pMYubtErOcYK8noT8SAp8WKce2D0NcLfXcWvpDWt6HnJPE5vRputOpURXe2lSQC1zYWHXfaS4SW68yI1IyTae2huRIPivicYGktQoX1MFABA6Ek3PkDJjD1taqw5MAR6EXkODUVLkyVOLk4p6oyREisRmFZa60hTplWDsGNRgdKFA117M79/YX6cxISuTKSjuSsSvUOL1ajSqBDrqVEpmnfdSSupibfZCsrX66l8ZYZMouO5EZxlsImDFo5H6tlU/wASFh7BgfrILGYzMaW60MPWH8FR0b/hfb2Jkxhm5kTnl3T+5ZInn+I+J1WibYjBPTPm5HtqSx95lofFvDn7VKsvpob/AKhN/ZK1rqPyszn9toXs5W63ReiJWc4ycoS6C6ncgfs/0mOh8TME3N3T+am/4qCJKYXizCVPs4ikfIuFPs1jPNx3DPaYZakWvB22OzD42EJXhJfMrMs+HplcIQf7Nj73P5zZXA0XOoKh8xYj6bTJmA/VP/K34GeNhOFywnaTk76NI9Cti1WypLmUuWzIq+qivit19uX0tKnJzhivu6eNmH4H8p43BK3Z4lR/uuvU7cdDNSv4FhnDGczq4uLT7o8JnmnC+BGZ42ticR3qdNgEQ7r10KR1AUXt1LT0tEAAAAAHQbD2nnPw3xQw2IxGEq919Xdv1KXBA9V0sPK89HvOvGN9pl5K1uhw4FLs83Nt36kRxDwtRxqgVVswIs62DjxF7bgjaxkFxRxO2WHD0qSBqenfUWL6VKiwYnnYnnLRmeb0sOoas6opIUE9Sf8Az5ShfElFrYnBAEFKm1wbgqz0xcEeRk4ZZ5KM9Y6/YjFtU4SlT0lp9yRyjinMMVURkwyph2Zbsb30X3ILML7X3AmTOOPX7c4fBUe3qKSGbfSCNiABzAOxJIF/GW6qmmmQgtZSFA6WHdAHtKJ8IgvZ1yfvda6vHTbb/FrlouEoyqZdFay6+JWSqRlGlnd5Xu+ngd6/FWZ4YdpiMKhpj7RXoPMqzW9SJn4qzyni8pqVaRNi1MEHmrCot1MutYCx1W02N78rdb+Vp4xgP9xx+n7rtMPp/wD0Nv8ADp+k0oZarUstmmtud2ZYjPRTg5XUlLflZExw3mWZVqCJhFppSpKE1sB3iOe7Xv8AIbSVwHF+Lw+JTD5gi/rCAtRbDcmwO2xF7DoReWDghAMvw9v7MH5kkn6mVr4oD9dgv52/5qUKUatV03FW16/MOE6NGNVTd9OnyM/E3H9XC4tqK0kdQq2+1qLMuw287dJ0biHN1XtGwlPRa5UA6regqavp8pgxdMNxClxeyqfmKLEH3nospOUKUYJQTuk3c0pxqVZTbm1ZtKxWMqzalm2EdGDJfuVFDbjqCGtuDbw6ETFm+a0snwtOnSQuSWCKTzPNmZreJHIdQJD/AAq+8xn8yf8ANVmx8RkpVqmHoFmSuTek2m6d9gtmN7jcKbgG0l04qv2X7d7fAjtZPD9r+7a/xOn+sObhe0OETRz02Oq3p2mr6fKWLhPilcdSLBdDqbOt72JFwQeoP5GVsHOqA5U64H8jEj/Cxmx8NsVRftylI0q117VdbMp3axAbdd9Qt0irTi6bkktLax9SKNSSqqLb1vpL0Nz4k5Ua2DLAgGk3abkAEWIIudr2Nx6WlZr8SV81pJhKVIBiFNZye6NJHeA6C9j49B4zbxtBszzOpQquy0MPc6AbatJUE+pLc+g5TPxRwmcIVxeAGhqQ76DkVHNrddvtDqN+fPSllgowl7268E3tcyq5qjlUj7uz8Xbexd8swIo0adIG4poqX8dIAvKPx/WfE4vD4FW0q2lnt5k2J8dKqx9TM2S8Z4jHYqktCmFpIoNfVvz52YbjcHSOu99uWrxk/wCi5phsUwPZkKCfDTqVv8LgzOjSlCt3ves2uprXqwqUe57t0n0LxlOT0sNTCUkCge5Pix5k+sz4zBpVQpUVXU7EMLid6NVWUMpBBAIINwQeRBnZ3ABJIAG5J5Tgbd7vc9JRio2WxXcHleGymjVqanCE6muxbyVVXlfe3iepkHR4xzDFXbCYVRTubM+97eZZR7X9Zg+JGc08Rg6ZoVFdBWs2k8jofTccxuDbxl7ycIMPS7O2js0025W0i07X3IKpNXk3z5WOBd+o6VOVopcudyo4Lj6tRqrSzCh2Ork630+FyCSCL9QdvCa3xCP+3YD+cf5tOb3xWCfoa6rau0XR48jq+Wm/0kDxCW15Tr+1oo3vzvqpTajGLcakVa+ZW+HI568pRUqUne2V3+PMmUzRv9NVKYp0jame8KY7Q2pKwGvnzP4Sr5/nuIq4vDVKmGanUQropnXd7PccxfnttJ/D/wDyF/5D/kpOeN//AHTA+qf5ol6bjGcdP2+jK1FKVOTvtP1Rj4r4hrNgKdSth0RjXK9nVQsLKpIazW/8vJriLjL9EpUQqdpWrKpVRso2G9hvzNgBI/4u/wC60v8A7f8AoeaPFVFMRWwlFHanihTplGI/VkEal74N1IKGxAPP2zhCE4wbWne/OhpUnUpymk9bR/OptVeJM2pqalTC0+zAuQBuB12FQsPaWPhzN6WORcQqlXTXTKk30ltBYeBB0qQf6ytPWzmgp1JTrqBvsjEjr9kqx9pIfDSvQajUNGmabal7RS7OL27rKT0Ivt5SlaC7NySXWPqXozl2qg29eUvQnaXDlBSCE3C00vc3002DL87qtz10gHlJWInA23uekopbCIiQWMdWgrCzAMDzBAI9jK3mnw6wda5FM0m8aZ0j/g+z9JaIl4VJQ1i7Gc6UKmklc8nzX4U10uaDrVHge4/17p9xKhjsuq0W01abIfBlIv6HkflPoa0xYnBpUUrUVXU8wwBHsZ6FLiVSOk1c8yrwqnLWDsfPNDEMhujMh/hYqfpJjDcbYymLCuzAi1ns+3qwv9Zfc5+FlCpc0GNFvD7VP2O4+R+UoGd8H4nCXNSndB+2neT5nmvzAnoQrYfEKzS6M82ph8ThtVfqjaw3Grj7ymreakqfY3EsOQ8ZUO1QljT3sdYsLHb7QuJ51E8yr/TWAlNVKccjWuj9HodVLjuLgssnmXmfRdDEq4DIysp5FSCPcTIZ884DM6tBtVGo9M/wki/qOR+cu2SfFZ1suKTWP30ADfNeR+Vparw6pDWGp00eKU56T0LZxRwPTxhDgmlWFrOBzty1Da9uhBBEh1yHN6Y0pi6bLyBY3Pu1Mn6mW/Ks6o4lNdFw4625g+BU7g+s3pzKvUgsrV7eKvY63h6dR54u1+adrlFwnw7qVagq5hXNcjkgJ0+lzaw8lAm/xLwk+Ir4V6RpqlAi6m42Do1lAFuS+UtcSHiKjle/50J9lp5XG2/z+ZxaUnNuA6q12xGArdi7XLKbhSTubEA7E76SCLy7xM6dSVN3ia1aMaqtI8/xHDma4kdnXxFNaZ+1ptcjwsqi/oTaSuN4JC5e2Fw5AZijFnv3mDKSxsD0FgPSWuJo8RPS2ltdDJYWmr3u76XbvoR3D2XNh8NSpOQWpoFJF7XHheQ/GXC1XGVMO1NkApMS2one5Q7WB/dMtMTONSUZ51v/ACaypRlDI9tPoVWrwtVOarjNSdmFta51/dleVrcz4y1GIkTm52vy0JhTjC9ubuVXgrhWrg3rtUZCKpUrpJNrFzvcD94TY4w4RGNRSraKtMko3Te11Nt+YBuOVpYol3Wnn7S+pRYeHZ9nbQoIyzOgNHb0rctV0v637O95NcHcJfoSuXftKtUgu3Ta+wvudyTc85ZIkzrylHLZJeSsVhhoRlmu21td3KfxFwZUfEfpWDqClX/av9ltrX5G1xYEEEGaWI4YzHGWTF16aUf2lp82+QAv8zbyl9iTHEzSW2mztqiJYWEm3rrur6Mo54Dq4XEJWwDqoAs6VGazcri4BuG5+R3HhLRm2TU8VRNOstwbHY7q3ireI8ZIRKSrTk029VzLwoQgmktHy5Hn9PgrH4W4weLHZ9Ffa3y0svzFoq8H5hie7i8Wop9VTe/lpCqD87z0CaWZ4rQoCkBmNgTaw8W38BJqY6VOLnK3Wyv/ANKRwMJPKm7eF3YjqXBeGXCthgncbdm/bLdH1eIPLpK5h+FMywl0wuIRqVzYPbb+6ysB8jLcuPLU0INiXVG5He9iJsYmsVemAdiWv8lJ/GYQ4h3W907PXXc0ngotrk1fbTYp2F4Er4iqtXMawqBeVNeXodgAPEAb+MkuKOFqmJxGGq02QLRILBiwJGtW2sD0UzfGMcC7OVfwZAKZ8tQHLzvNnFI4ZLVGAdiLWTYWJ228pmuJyl30ttLaaX02v/sn2CCWV89b6628yGpcLVBmjYzUnZlSLXbX92q8rW5jxnbiLhepiMZhq6MgWiVLBibmzhtrDwvzklXrlamlqrgBVNwoJJJa97KfATvh8xtTd2OoKSFNrE8rAjpvtIXE+/ro0muWy35lngo5WuTd+e5G8dcN1MbRRKRQFX1HWSBbSw6A+MwcScFHEpRam/Z4iiqqG3sdNiBcbixuQfOS9HHsaVQFgXRSbi1rEXB+RuPlN16h7It10X+dry9HiDcVk5Jv+V9CKmDi28y3sv4KS2V5yw0GvSAO2oFQbeop3lg4Q4WGBpFdWt3IZ2tYXAsAB4D8zNrFY9glMKQHZQ1zYCwFz7nb5zfwuJFRAw6i/wD3EsseqzdJWWzdlb83KxwaptVHd9XexmiIkmwiIgCIiAIiIAnBWcxAPOeLuEKTViUApFgG7o7pPW68uY6WlDzLJqlA98d3ow3U/Pp6Gex8T0Nkb1U/iPzlfdAQQQCDzB3B+U8P9fxXDsVKnLvw3s90n4M0qcGw+MpKce7LxXqjy6JbM24Rv3qGx/cJ2P8AKTy9Dt6SrVqDIxV1KspsQRYg+BBn3vDuJ4fiFPPRfVc11PjsZgK2DnlqLo+TM2XZlUw7ipSco46jqPAjkR5Geu8G8cJjBoeyVwN1/ZcdWX8x0854zMuFxTUnV0JV1IKkdCJticLGsvPxIwuLnQl5c0fRcSM4dzf9Kw1Otaxde8PBgSGHuDJOfMyTi2mfWRkpJSXMRESCwiJxAOYmCjjUZ3RWBanpDjfulhcC/LlvM14Ivc5iIgkRE6rUBvYg2NjvyPOx8NiPeAdonBM606obkQemxvAO8REAREQBNdsEC+pt9rAEAgdT77e02IlZQjL3kSm1saT5Wp1WJAbSbCwsy8mHnynZMBuC7l7XsCAAL7E2A8JtxMvZ6d72/Ny2eRof6L7ujtG0ctPd5eGq17TZqYYEqeWg3HsR+c79oL2uLixt1sb2NvkfadpMaEI6JeH02Ic2zEMMNZe+5AX2JP5zCcsBa5JILa7bWvYAe1puRJdGEtGvMKTRp18sVuXd7rKdIAuGHX8YXANaxqMRYi1l5Wt4TcmuccnaClqHaFS+ne+kG2o+Aubbyvs9Nu6X3HaNbs6UctUG572yjcDYKLAD6n5zJh8IE1W5E3t0Hjb8Zk7QXtcXte197eNvCd5aNGEbWQcmxERNSoiIgCIiAIiIAiIgGjnGH10WHUDUPlv+F5T5fSJSsfhuzqMvQHb0PKfKcfw+say6P0PW4fU3h8TXkhmfC9LMaAY2Wuo0ioBvcdGH7Q5el9poSY4bxVnKHk249R/T8Jx8DxcsNiVZ2zafHkacRw8a1FqSvY8gzXKamGqGnVXSw9iOjKeoPjNOe68U8M08bS0NYOLmm9t1P5qeoniWYYB6FRqdQaXQ2I/MHqCN7z9cwmKVeNnuj85xmDeHlpsz1T4W1/8AY9J/fqW99/xl0lN4Jwpo0KCnYkaj/fJa3sRLlPmO2VSpUa/uZ9TSpuFKCfgjBjcalFGqVGCIouWPISKpcYYdtXecEEAK1NhUfUupSlO2pgR5Tax+TLXqI1Qlkp94U/2TU6O371ug5A777W08Twyop1eyP66tYPVc3qFSRrGsDu9y4AAAG203jkt3tzObqX7uxnocS03p03QOxqgmmgXvkA2JsTZVH7xIG433Ex1+JBTw9arUUKaRKlQ6sC9hpXUNr3YAjpO65EUqFqTimrU6dOwpgsipewRibKO9exU7yM/1L10Fw9V/1aGsV031Ozg6ark/tqWY7XBO/lLJU767FZOrbRanOVZh2SXVD2ffrYnE1AUViRdjTU9597AbWCgWvJCrmdDBU6QZ201GITUSzd67k772F/qBOKGAbE4SmmJDK3c7QAjvmm24P8L6QfQzIOHlOKOJqMXYALSUgaaQtvpHVibnV5yG4N6/ngQlNJZfL4eJwvFNErcFy2s0xT7NxVLgBrCmQD9kg3OwBuSJs5ZmwrlwFdGptpdXC3BKhhupIOzDrI/D8L6bP2ziv+tLVFC9/tCpa6OGAACIBbkFAjhChpSsdRfXiK5DkC7WIUnugDmp5RJQs2i0ZVMyUiVzPHrQpNUbkvQc2J2VQOpJIA9ZD4PC06WkVn01wXxdTSxAubqxY8igDaQDzC+Uk8dlfa1aLM3dpMz6LbM9rIxP8N2PqR4TmhlarVq1bkvUCLvayqgNlXwFyx9TKJpItJSctiDxfEFLFV6dCm5akd6rKr6Tf7ujrA2DHcm4BAtfvTImY4PC1qhTb7tKgpUz2dMgsAXKCwYlreOwkpk2UdhTZS5d3ZnqOdizt5dAAAAOgAkVguDBS02NEleTnDKap3uCX1WLfxaZrenty+5k41dHbX7fUswmjmedUsPp7RjqckIiqWdyOiqNzN5RtIhuHFZ6lR3c1Kl1Dg6TTpX+7TnpuObDckk3G1sY5b946J5rd0wPxrhgiuGZtQQ2VCzLrIUawPsbm1ifS83MZxBSpvouz1BuUpo1RwPFgoOn52mt/q4ivQWmqLQol3KDrVsBTc7d63fO552PSMHkVSgHWlWUK7s/eo6nuxJN3DgNzsCQdpo+z5GKdXn+fU74niiktA1gHIV0psuhg6uzKLFCLg94G1txyvcTO3EFBabVGfSqnSdaspDdF0sAxJ6ADeatPh21RGNRnCuar6gNVSrpCIxtYKqLyUDnY9N8ueZAMS1NiV/V6+69MVKZ1gA3Qkbi2xB6nxkf+d0ib1bNmxlucpXLqmsNTI1K6MjDULqbMORAm3WrBFLMQFUEknkANyT8ppZRlPYAgdnY72SkKYv48ySfUztnGWfpCCmW0rrRnFr61U3NM+ANhfylHlzabGicsuu5E0KaVFapXLI2NZUQAsrimoJpICN1OkM58Cxm8OIU7NmUOzLUeiEsNb1EJFgPA21XOwG5tNmtlSvWp1STekrhV20gvYFreNhb0Jmrl3DwpYitXLljVN1UiwQELqt4ltK3P8Il7xa1/PxGdpp6fnn8zHV4qpUhas13QKa3ZK7rSJ/eYDuj138pu4vNgrdmgNSrbVoW2wPJmY7IDbrud7A2kPhuDFQixosQSQ74ZWq7sW3ctZjc8ys26nD7ntx2xVa5JJVAKouoW3aXIsANrKD5yWqd9GQnVtqjOM+UYftnFuY0qQ5ZgxUKhX7ZJG1pq5DiEJqPUDJiHAqVBUVkKoNlVSw3ReVx1JJteYcLkFdDRIeiOxpdkqaHZFOw7Ud5TqKgCx5XIvub7OK4b7Sm6tVYvV0Co5Auaatc0lAsEUi428Te5juLS4vN622NfC5jSUti6x0mvpp0RYlzSUnQFQDUS5JewHJl8JL5ZmqYhWKau6xRgylWVgASCD5EH5yPzbhla9RX/VnSnZ6KlIVEAve6jUpU+YPIDwm/lWX9imnuWvcBKYpqPGygn3JkScWrrctBTUrPY3oiJkbiIiAIiIAiIgCIiAJDcQZcXAdRdl5+Y/pJmDOfE4eOIpunPZmlOo6clJFBmSjWKMGHMEGT2aZOL6gNjzt0kWct/i+k+HrcOr0Klly2PdhiKdSJbKFUMoYciAfeVjivhujia1Ko32kPeAH205hSfJvoTNzDV2RAgOwvv136TpPqv1Gagsmkra+p5DwcZu09Uc0zuPUSwyBw6XdR5iT0vw9PLJjE7pCIiemcoiIgCIiARFbImOoDEV1RiSVBQ2vzCuyl1HPkdulpI4TCLSRUQBUUAKB0AmaJLk2VUEndCIiQWEREAREQBERAEREAREQBERAEREAREQBERAEREAREQBERAEREAREQBERAOCJHYrLeqe3/AGklExq0Y1VaReE3B3RXmUjmLQq35byfK3gKByE4P0/X3jo9p8jUwGC07nn+E3ZxOZ6NOnGnHLE5pScndiIiaFR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123" name="AutoShape 4" descr="data:image/jpeg;base64,/9j/4AAQSkZJRgABAQAAAQABAAD/2wCEAAkGBhQRERUUEhQUFRQVFxQWFxgXFBQYFhgWGBgXGRcVGxUYHCYeGB0jGRUVHzAgIycpLCwsGCIxNTAqNScrLCoBCQoKDgwOGg8PGjUlHyU0Ki4sLy40Kiw0LiwuMDQqLTIqKSwqLCwqLDUsLC0vLCosLy8sLCw0LCwsLCwsLCwtLP/AABEIAIoBbAMBIgACEQEDEQH/xAAcAAEAAgIDAQAAAAAAAAAAAAAABQYDBAECBwj/xABFEAACAQIEAwYDBAcECQUAAAABAgADEQQFEiEGMUETIlFhcZEHgaEyM7HBFCNCUmJy4VOCorMVFiQ0krLC0fAXNTZzk//EABsBAQADAQEBAQAAAAAAAAAAAAABAgMEBQYH/8QANBEAAgECBAMFBwMFAQAAAAAAAAECAxEEEiExBUFxEyJRYcEUMoGRobHwFULRBlJi4fEj/9oADAMBAAIRAxEAPwD3GIiAIiIAiIgCIiAYqdS5YeBA+gP5zLNDLKupqvlUI9gB+U35jRn2kM3X7lpxyuwiImxUREQBERAEREAREQBERAEREAREQBERAEREAREQBERAEREAREQBERAEREAREQBERAEREAREQBETBiMalP7bAep39pWU4wV5OyJSb0RniR6Z9RJtq5+Rt72m5Wayk+R/CZQr06ibhJO3gWcJRdpKxD8OVbmr5sG97yclY4ZqWqkeK/gR/WWecPCKmfCrq/ub4uOWq/gIiJ6pyiIiAIiIAiIgCIiAIiIAiIgCIiAIiIAiIgCIiAIiIAiIgCIiAIiIAiIgCIiAIiIAiIgCIiAamaYvs6bMOfIeplOeoWNySSepltzugXosBzFj7f0lQnx3H5T7WMX7tvrzPY4eo5W+Ylsw9fVhdR/sz9AR+UqksmBP+xn+Wp+cx4LNqdRf4svjkssX5kNk9XTWQ+dvfaXEGURWsQR0N/aXmk+oAjkQD7z0f6fq3hOn4O/zOfiEe8pHeIifTHmCJF55xHRwa6qz2v8AZUbu3ov58pVv/VLV91hKzr436f3VYfWbQoVJq8UYVMRTpu0nqX2JUMo+JWHrOKdQNQc7d+2m/hqHL5gS3Ayk6cqbtJWL06sKivB3OYiJQ0ERIziLOhhKDVipcKVFgQD3mC8z6yYxcnZFZSUU5PYk4mlk2ZDEUKdYAqKihrE3Iv0vN2GrOzJTTV0IiJBIiYsViVpozubKoLE+AAuZF8L8SLjqTVFRkAcr3rb2ANwR6yyg3FytoUc4qSjfVkzERKlxEjs9z2ng6Rq1SbAgADmzHko9j7Ssj4jsml6+DrUqLEWqc+fI2Kj12PpeawozmrxRhOvTpu0mXeJjoVg6hlN1YAgjkQRcGcYnErTUu7BVUXJJsAPEkzI2urXMsSkYz4pUQ2mhSq1j4gaQfQWLfQTpS+KaKwFfDVqQPXn9CFPtOn2Wta+U5vbKN7Zi9RNXL8yp10FSk4dDyI/AjmD5GbU52raM6U01dCIkBn/Fi4WvQpGmzGsQAQQAveVdwef2pMYubtErOcYK8noT8SAp8WKce2D0NcLfXcWvpDWt6HnJPE5vRputOpURXe2lSQC1zYWHXfaS4SW68yI1IyTae2huRIPivicYGktQoX1MFABA6Ek3PkDJjD1taqw5MAR6EXkODUVLkyVOLk4p6oyREisRmFZa60hTplWDsGNRgdKFA117M79/YX6cxISuTKSjuSsSvUOL1ajSqBDrqVEpmnfdSSupibfZCsrX66l8ZYZMouO5EZxlsImDFo5H6tlU/wASFh7BgfrILGYzMaW60MPWH8FR0b/hfb2Jkxhm5kTnl3T+5ZInn+I+J1WibYjBPTPm5HtqSx95lofFvDn7VKsvpob/AKhN/ZK1rqPyszn9toXs5W63ReiJWc4ycoS6C6ncgfs/0mOh8TME3N3T+am/4qCJKYXizCVPs4ikfIuFPs1jPNx3DPaYZakWvB22OzD42EJXhJfMrMs+HplcIQf7Nj73P5zZXA0XOoKh8xYj6bTJmA/VP/K34GeNhOFywnaTk76NI9Cti1WypLmUuWzIq+qivit19uX0tKnJzhivu6eNmH4H8p43BK3Z4lR/uuvU7cdDNSv4FhnDGczq4uLT7o8JnmnC+BGZ42ticR3qdNgEQ7r10KR1AUXt1LT0tEAAAAAHQbD2nnPw3xQw2IxGEq919Xdv1KXBA9V0sPK89HvOvGN9pl5K1uhw4FLs83Nt36kRxDwtRxqgVVswIs62DjxF7bgjaxkFxRxO2WHD0qSBqenfUWL6VKiwYnnYnnLRmeb0sOoas6opIUE9Sf8Az5ShfElFrYnBAEFKm1wbgqz0xcEeRk4ZZ5KM9Y6/YjFtU4SlT0lp9yRyjinMMVURkwyph2Zbsb30X3ILML7X3AmTOOPX7c4fBUe3qKSGbfSCNiABzAOxJIF/GW6qmmmQgtZSFA6WHdAHtKJ8IgvZ1yfvda6vHTbb/FrlouEoyqZdFay6+JWSqRlGlnd5Xu+ngd6/FWZ4YdpiMKhpj7RXoPMqzW9SJn4qzyni8pqVaRNi1MEHmrCot1MutYCx1W02N78rdb+Vp4xgP9xx+n7rtMPp/wD0Nv8ADp+k0oZarUstmmtud2ZYjPRTg5XUlLflZExw3mWZVqCJhFppSpKE1sB3iOe7Xv8AIbSVwHF+Lw+JTD5gi/rCAtRbDcmwO2xF7DoReWDghAMvw9v7MH5kkn6mVr4oD9dgv52/5qUKUatV03FW16/MOE6NGNVTd9OnyM/E3H9XC4tqK0kdQq2+1qLMuw287dJ0biHN1XtGwlPRa5UA6regqavp8pgxdMNxClxeyqfmKLEH3nospOUKUYJQTuk3c0pxqVZTbm1ZtKxWMqzalm2EdGDJfuVFDbjqCGtuDbw6ETFm+a0snwtOnSQuSWCKTzPNmZreJHIdQJD/AAq+8xn8yf8ANVmx8RkpVqmHoFmSuTek2m6d9gtmN7jcKbgG0l04qv2X7d7fAjtZPD9r+7a/xOn+sObhe0OETRz02Oq3p2mr6fKWLhPilcdSLBdDqbOt72JFwQeoP5GVsHOqA5U64H8jEj/Cxmx8NsVRftylI0q117VdbMp3axAbdd9Qt0irTi6bkktLax9SKNSSqqLb1vpL0Nz4k5Ua2DLAgGk3abkAEWIIudr2Nx6WlZr8SV81pJhKVIBiFNZye6NJHeA6C9j49B4zbxtBszzOpQquy0MPc6AbatJUE+pLc+g5TPxRwmcIVxeAGhqQ76DkVHNrddvtDqN+fPSllgowl7268E3tcyq5qjlUj7uz8Xbexd8swIo0adIG4poqX8dIAvKPx/WfE4vD4FW0q2lnt5k2J8dKqx9TM2S8Z4jHYqktCmFpIoNfVvz52YbjcHSOu99uWrxk/wCi5phsUwPZkKCfDTqVv8LgzOjSlCt3ves2uprXqwqUe57t0n0LxlOT0sNTCUkCge5Pix5k+sz4zBpVQpUVXU7EMLid6NVWUMpBBAIINwQeRBnZ3ABJIAG5J5Tgbd7vc9JRio2WxXcHleGymjVqanCE6muxbyVVXlfe3iepkHR4xzDFXbCYVRTubM+97eZZR7X9Zg+JGc08Rg6ZoVFdBWs2k8jofTccxuDbxl7ycIMPS7O2js0025W0i07X3IKpNXk3z5WOBd+o6VOVopcudyo4Lj6tRqrSzCh2Ork630+FyCSCL9QdvCa3xCP+3YD+cf5tOb3xWCfoa6rau0XR48jq+Wm/0kDxCW15Tr+1oo3vzvqpTajGLcakVa+ZW+HI568pRUqUne2V3+PMmUzRv9NVKYp0jame8KY7Q2pKwGvnzP4Sr5/nuIq4vDVKmGanUQropnXd7PccxfnttJ/D/wDyF/5D/kpOeN//AHTA+qf5ol6bjGcdP2+jK1FKVOTvtP1Rj4r4hrNgKdSth0RjXK9nVQsLKpIazW/8vJriLjL9EpUQqdpWrKpVRso2G9hvzNgBI/4u/wC60v8A7f8AoeaPFVFMRWwlFHanihTplGI/VkEal74N1IKGxAPP2zhCE4wbWne/OhpUnUpymk9bR/OptVeJM2pqalTC0+zAuQBuB12FQsPaWPhzN6WORcQqlXTXTKk30ltBYeBB0qQf6ytPWzmgp1JTrqBvsjEjr9kqx9pIfDSvQajUNGmabal7RS7OL27rKT0Ivt5SlaC7NySXWPqXozl2qg29eUvQnaXDlBSCE3C00vc3002DL87qtz10gHlJWInA23uekopbCIiQWMdWgrCzAMDzBAI9jK3mnw6wda5FM0m8aZ0j/g+z9JaIl4VJQ1i7Gc6UKmklc8nzX4U10uaDrVHge4/17p9xKhjsuq0W01abIfBlIv6HkflPoa0xYnBpUUrUVXU8wwBHsZ6FLiVSOk1c8yrwqnLWDsfPNDEMhujMh/hYqfpJjDcbYymLCuzAi1ns+3qwv9Zfc5+FlCpc0GNFvD7VP2O4+R+UoGd8H4nCXNSndB+2neT5nmvzAnoQrYfEKzS6M82ph8ThtVfqjaw3Grj7ymreakqfY3EsOQ8ZUO1QljT3sdYsLHb7QuJ51E8yr/TWAlNVKccjWuj9HodVLjuLgssnmXmfRdDEq4DIysp5FSCPcTIZ884DM6tBtVGo9M/wki/qOR+cu2SfFZ1suKTWP30ADfNeR+Vparw6pDWGp00eKU56T0LZxRwPTxhDgmlWFrOBzty1Da9uhBBEh1yHN6Y0pi6bLyBY3Pu1Mn6mW/Ks6o4lNdFw4625g+BU7g+s3pzKvUgsrV7eKvY63h6dR54u1+adrlFwnw7qVagq5hXNcjkgJ0+lzaw8lAm/xLwk+Ir4V6RpqlAi6m42Do1lAFuS+UtcSHiKjle/50J9lp5XG2/z+ZxaUnNuA6q12xGArdi7XLKbhSTubEA7E76SCLy7xM6dSVN3ia1aMaqtI8/xHDma4kdnXxFNaZ+1ptcjwsqi/oTaSuN4JC5e2Fw5AZijFnv3mDKSxsD0FgPSWuJo8RPS2ltdDJYWmr3u76XbvoR3D2XNh8NSpOQWpoFJF7XHheQ/GXC1XGVMO1NkApMS2one5Q7WB/dMtMTONSUZ51v/ACaypRlDI9tPoVWrwtVOarjNSdmFta51/dleVrcz4y1GIkTm52vy0JhTjC9ubuVXgrhWrg3rtUZCKpUrpJNrFzvcD94TY4w4RGNRSraKtMko3Te11Nt+YBuOVpYol3Wnn7S+pRYeHZ9nbQoIyzOgNHb0rctV0v637O95NcHcJfoSuXftKtUgu3Ta+wvudyTc85ZIkzrylHLZJeSsVhhoRlmu21td3KfxFwZUfEfpWDqClX/av9ltrX5G1xYEEEGaWI4YzHGWTF16aUf2lp82+QAv8zbyl9iTHEzSW2mztqiJYWEm3rrur6Mo54Dq4XEJWwDqoAs6VGazcri4BuG5+R3HhLRm2TU8VRNOstwbHY7q3ireI8ZIRKSrTk029VzLwoQgmktHy5Hn9PgrH4W4weLHZ9Ffa3y0svzFoq8H5hie7i8Wop9VTe/lpCqD87z0CaWZ4rQoCkBmNgTaw8W38BJqY6VOLnK3Wyv/ANKRwMJPKm7eF3YjqXBeGXCthgncbdm/bLdH1eIPLpK5h+FMywl0wuIRqVzYPbb+6ysB8jLcuPLU0INiXVG5He9iJsYmsVemAdiWv8lJ/GYQ4h3W907PXXc0ngotrk1fbTYp2F4Er4iqtXMawqBeVNeXodgAPEAb+MkuKOFqmJxGGq02QLRILBiwJGtW2sD0UzfGMcC7OVfwZAKZ8tQHLzvNnFI4ZLVGAdiLWTYWJ228pmuJyl30ttLaaX02v/sn2CCWV89b6628yGpcLVBmjYzUnZlSLXbX92q8rW5jxnbiLhepiMZhq6MgWiVLBibmzhtrDwvzklXrlamlqrgBVNwoJJJa97KfATvh8xtTd2OoKSFNrE8rAjpvtIXE+/ro0muWy35lngo5WuTd+e5G8dcN1MbRRKRQFX1HWSBbSw6A+MwcScFHEpRam/Z4iiqqG3sdNiBcbixuQfOS9HHsaVQFgXRSbi1rEXB+RuPlN16h7It10X+dry9HiDcVk5Jv+V9CKmDi28y3sv4KS2V5yw0GvSAO2oFQbeop3lg4Q4WGBpFdWt3IZ2tYXAsAB4D8zNrFY9glMKQHZQ1zYCwFz7nb5zfwuJFRAw6i/wD3EsseqzdJWWzdlb83KxwaptVHd9XexmiIkmwiIgCIiAIiIAnBWcxAPOeLuEKTViUApFgG7o7pPW68uY6WlDzLJqlA98d3ow3U/Pp6Gex8T0Nkb1U/iPzlfdAQQQCDzB3B+U8P9fxXDsVKnLvw3s90n4M0qcGw+MpKce7LxXqjy6JbM24Rv3qGx/cJ2P8AKTy9Dt6SrVqDIxV1KspsQRYg+BBn3vDuJ4fiFPPRfVc11PjsZgK2DnlqLo+TM2XZlUw7ipSco46jqPAjkR5Geu8G8cJjBoeyVwN1/ZcdWX8x0854zMuFxTUnV0JV1IKkdCJticLGsvPxIwuLnQl5c0fRcSM4dzf9Kw1Otaxde8PBgSGHuDJOfMyTi2mfWRkpJSXMRESCwiJxAOYmCjjUZ3RWBanpDjfulhcC/LlvM14Ivc5iIgkRE6rUBvYg2NjvyPOx8NiPeAdonBM606obkQemxvAO8REAREQBNdsEC+pt9rAEAgdT77e02IlZQjL3kSm1saT5Wp1WJAbSbCwsy8mHnynZMBuC7l7XsCAAL7E2A8JtxMvZ6d72/Ny2eRof6L7ujtG0ctPd5eGq17TZqYYEqeWg3HsR+c79oL2uLixt1sb2NvkfadpMaEI6JeH02Ic2zEMMNZe+5AX2JP5zCcsBa5JILa7bWvYAe1puRJdGEtGvMKTRp18sVuXd7rKdIAuGHX8YXANaxqMRYi1l5Wt4TcmuccnaClqHaFS+ne+kG2o+Aubbyvs9Nu6X3HaNbs6UctUG572yjcDYKLAD6n5zJh8IE1W5E3t0Hjb8Zk7QXtcXte197eNvCd5aNGEbWQcmxERNSoiIgCIiAIiIAiIgGjnGH10WHUDUPlv+F5T5fSJSsfhuzqMvQHb0PKfKcfw+say6P0PW4fU3h8TXkhmfC9LMaAY2Wuo0ioBvcdGH7Q5el9poSY4bxVnKHk249R/T8Jx8DxcsNiVZ2zafHkacRw8a1FqSvY8gzXKamGqGnVXSw9iOjKeoPjNOe68U8M08bS0NYOLmm9t1P5qeoniWYYB6FRqdQaXQ2I/MHqCN7z9cwmKVeNnuj85xmDeHlpsz1T4W1/8AY9J/fqW99/xl0lN4Jwpo0KCnYkaj/fJa3sRLlPmO2VSpUa/uZ9TSpuFKCfgjBjcalFGqVGCIouWPISKpcYYdtXecEEAK1NhUfUupSlO2pgR5Tax+TLXqI1Qlkp94U/2TU6O371ug5A777W08Twyop1eyP66tYPVc3qFSRrGsDu9y4AAAG203jkt3tzObqX7uxnocS03p03QOxqgmmgXvkA2JsTZVH7xIG433Ex1+JBTw9arUUKaRKlQ6sC9hpXUNr3YAjpO65EUqFqTimrU6dOwpgsipewRibKO9exU7yM/1L10Fw9V/1aGsV031Ozg6ark/tqWY7XBO/lLJU767FZOrbRanOVZh2SXVD2ffrYnE1AUViRdjTU9597AbWCgWvJCrmdDBU6QZ201GITUSzd67k772F/qBOKGAbE4SmmJDK3c7QAjvmm24P8L6QfQzIOHlOKOJqMXYALSUgaaQtvpHVibnV5yG4N6/ngQlNJZfL4eJwvFNErcFy2s0xT7NxVLgBrCmQD9kg3OwBuSJs5ZmwrlwFdGptpdXC3BKhhupIOzDrI/D8L6bP2ziv+tLVFC9/tCpa6OGAACIBbkFAjhChpSsdRfXiK5DkC7WIUnugDmp5RJQs2i0ZVMyUiVzPHrQpNUbkvQc2J2VQOpJIA9ZD4PC06WkVn01wXxdTSxAubqxY8igDaQDzC+Uk8dlfa1aLM3dpMz6LbM9rIxP8N2PqR4TmhlarVq1bkvUCLvayqgNlXwFyx9TKJpItJSctiDxfEFLFV6dCm5akd6rKr6Tf7ujrA2DHcm4BAtfvTImY4PC1qhTb7tKgpUz2dMgsAXKCwYlreOwkpk2UdhTZS5d3ZnqOdizt5dAAAAOgAkVguDBS02NEleTnDKap3uCX1WLfxaZrenty+5k41dHbX7fUswmjmedUsPp7RjqckIiqWdyOiqNzN5RtIhuHFZ6lR3c1Kl1Dg6TTpX+7TnpuObDckk3G1sY5b946J5rd0wPxrhgiuGZtQQ2VCzLrIUawPsbm1ifS83MZxBSpvouz1BuUpo1RwPFgoOn52mt/q4ivQWmqLQol3KDrVsBTc7d63fO552PSMHkVSgHWlWUK7s/eo6nuxJN3DgNzsCQdpo+z5GKdXn+fU74niiktA1gHIV0psuhg6uzKLFCLg94G1txyvcTO3EFBabVGfSqnSdaspDdF0sAxJ6ADeatPh21RGNRnCuar6gNVSrpCIxtYKqLyUDnY9N8ueZAMS1NiV/V6+69MVKZ1gA3Qkbi2xB6nxkf+d0ib1bNmxlucpXLqmsNTI1K6MjDULqbMORAm3WrBFLMQFUEknkANyT8ppZRlPYAgdnY72SkKYv48ySfUztnGWfpCCmW0rrRnFr61U3NM+ANhfylHlzabGicsuu5E0KaVFapXLI2NZUQAsrimoJpICN1OkM58Cxm8OIU7NmUOzLUeiEsNb1EJFgPA21XOwG5tNmtlSvWp1STekrhV20gvYFreNhb0Jmrl3DwpYitXLljVN1UiwQELqt4ltK3P8Il7xa1/PxGdpp6fnn8zHV4qpUhas13QKa3ZK7rSJ/eYDuj138pu4vNgrdmgNSrbVoW2wPJmY7IDbrud7A2kPhuDFQixosQSQ74ZWq7sW3ctZjc8ys26nD7ntx2xVa5JJVAKouoW3aXIsANrKD5yWqd9GQnVtqjOM+UYftnFuY0qQ5ZgxUKhX7ZJG1pq5DiEJqPUDJiHAqVBUVkKoNlVSw3ReVx1JJteYcLkFdDRIeiOxpdkqaHZFOw7Ud5TqKgCx5XIvub7OK4b7Sm6tVYvV0Co5Auaatc0lAsEUi428Te5juLS4vN622NfC5jSUti6x0mvpp0RYlzSUnQFQDUS5JewHJl8JL5ZmqYhWKau6xRgylWVgASCD5EH5yPzbhla9RX/VnSnZ6KlIVEAve6jUpU+YPIDwm/lWX9imnuWvcBKYpqPGygn3JkScWrrctBTUrPY3oiJkbiIiAIiIAiIgCIiAJDcQZcXAdRdl5+Y/pJmDOfE4eOIpunPZmlOo6clJFBmSjWKMGHMEGT2aZOL6gNjzt0kWct/i+k+HrcOr0Klly2PdhiKdSJbKFUMoYciAfeVjivhujia1Ko32kPeAH205hSfJvoTNzDV2RAgOwvv136TpPqv1Gagsmkra+p5DwcZu09Uc0zuPUSwyBw6XdR5iT0vw9PLJjE7pCIiemcoiIgCIiARFbImOoDEV1RiSVBQ2vzCuyl1HPkdulpI4TCLSRUQBUUAKB0AmaJLk2VUEndCIiQWEREAREQBERAEREAREQBERAEREAREQBERAEREAREQBERAEREAREQBERAOCJHYrLeqe3/AGklExq0Y1VaReE3B3RXmUjmLQq35byfK3gKByE4P0/X3jo9p8jUwGC07nn+E3ZxOZ6NOnGnHLE5pScndiIiaFR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55575" y="-1439863"/>
            <a:ext cx="7877175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124" name="AutoShape 6" descr="data:image/jpeg;base64,/9j/4AAQSkZJRgABAQAAAQABAAD/2wCEAAkGBhQRERUUEhQUFRQVFxQWFxgXFBQYFhgWGBgXGRcVGxUYHCYeGB0jGRUVHzAgIycpLCwsGCIxNTAqNScrLCoBCQoKDgwOGg8PGjUlHyU0Ki4sLy40Kiw0LiwuMDQqLTIqKSwqLCwqLDUsLC0vLCosLy8sLCw0LCwsLCwsLCwtLP/AABEIAIoBbAMBIgACEQEDEQH/xAAcAAEAAgIDAQAAAAAAAAAAAAAABQYDBAECBwj/xABFEAACAQIEAwYDBAcECQUAAAABAgADEQQFEiEGMUETIlFhcZEHgaEyM7HBFCNCUmJy4VOCorMVFiQ0krLC0fAXNTZzk//EABsBAQADAQEBAQAAAAAAAAAAAAABAgMEBQYH/8QANBEAAgECBAMFBwMFAQAAAAAAAAECAxEEEiExBUFxEyJRYcEUMoGRobHwFULRBlJi4fEj/9oADAMBAAIRAxEAPwD3GIiAIiIAiIgCIiAYqdS5YeBA+gP5zLNDLKupqvlUI9gB+U35jRn2kM3X7lpxyuwiImxUREQBERAEREAREQBERAEREAREQBERAEREAREQBERAEREAREQBERAEREAREQBERAEREAREQBETBiMalP7bAep39pWU4wV5OyJSb0RniR6Z9RJtq5+Rt72m5Wayk+R/CZQr06ibhJO3gWcJRdpKxD8OVbmr5sG97yclY4ZqWqkeK/gR/WWecPCKmfCrq/ub4uOWq/gIiJ6pyiIiAIiIAiIgCIiAIiIAiIgCIiAIiIAiIgCIiAIiIAiIgCIiAIiIAiIgCIiAIiIAiIgCIiAamaYvs6bMOfIeplOeoWNySSepltzugXosBzFj7f0lQnx3H5T7WMX7tvrzPY4eo5W+Ylsw9fVhdR/sz9AR+UqksmBP+xn+Wp+cx4LNqdRf4svjkssX5kNk9XTWQ+dvfaXEGURWsQR0N/aXmk+oAjkQD7z0f6fq3hOn4O/zOfiEe8pHeIifTHmCJF55xHRwa6qz2v8AZUbu3ov58pVv/VLV91hKzr436f3VYfWbQoVJq8UYVMRTpu0nqX2JUMo+JWHrOKdQNQc7d+2m/hqHL5gS3Ayk6cqbtJWL06sKivB3OYiJQ0ERIziLOhhKDVipcKVFgQD3mC8z6yYxcnZFZSUU5PYk4mlk2ZDEUKdYAqKihrE3Iv0vN2GrOzJTTV0IiJBIiYsViVpozubKoLE+AAuZF8L8SLjqTVFRkAcr3rb2ANwR6yyg3FytoUc4qSjfVkzERKlxEjs9z2ng6Rq1SbAgADmzHko9j7Ssj4jsml6+DrUqLEWqc+fI2Kj12PpeawozmrxRhOvTpu0mXeJjoVg6hlN1YAgjkQRcGcYnErTUu7BVUXJJsAPEkzI2urXMsSkYz4pUQ2mhSq1j4gaQfQWLfQTpS+KaKwFfDVqQPXn9CFPtOn2Wta+U5vbKN7Zi9RNXL8yp10FSk4dDyI/AjmD5GbU52raM6U01dCIkBn/Fi4WvQpGmzGsQAQQAveVdwef2pMYubtErOcYK8noT8SAp8WKce2D0NcLfXcWvpDWt6HnJPE5vRputOpURXe2lSQC1zYWHXfaS4SW68yI1IyTae2huRIPivicYGktQoX1MFABA6Ek3PkDJjD1taqw5MAR6EXkODUVLkyVOLk4p6oyREisRmFZa60hTplWDsGNRgdKFA117M79/YX6cxISuTKSjuSsSvUOL1ajSqBDrqVEpmnfdSSupibfZCsrX66l8ZYZMouO5EZxlsImDFo5H6tlU/wASFh7BgfrILGYzMaW60MPWH8FR0b/hfb2Jkxhm5kTnl3T+5ZInn+I+J1WibYjBPTPm5HtqSx95lofFvDn7VKsvpob/AKhN/ZK1rqPyszn9toXs5W63ReiJWc4ycoS6C6ncgfs/0mOh8TME3N3T+am/4qCJKYXizCVPs4ikfIuFPs1jPNx3DPaYZakWvB22OzD42EJXhJfMrMs+HplcIQf7Nj73P5zZXA0XOoKh8xYj6bTJmA/VP/K34GeNhOFywnaTk76NI9Cti1WypLmUuWzIq+qivit19uX0tKnJzhivu6eNmH4H8p43BK3Z4lR/uuvU7cdDNSv4FhnDGczq4uLT7o8JnmnC+BGZ42ticR3qdNgEQ7r10KR1AUXt1LT0tEAAAAAHQbD2nnPw3xQw2IxGEq919Xdv1KXBA9V0sPK89HvOvGN9pl5K1uhw4FLs83Nt36kRxDwtRxqgVVswIs62DjxF7bgjaxkFxRxO2WHD0qSBqenfUWL6VKiwYnnYnnLRmeb0sOoas6opIUE9Sf8Az5ShfElFrYnBAEFKm1wbgqz0xcEeRk4ZZ5KM9Y6/YjFtU4SlT0lp9yRyjinMMVURkwyph2Zbsb30X3ILML7X3AmTOOPX7c4fBUe3qKSGbfSCNiABzAOxJIF/GW6qmmmQgtZSFA6WHdAHtKJ8IgvZ1yfvda6vHTbb/FrlouEoyqZdFay6+JWSqRlGlnd5Xu+ngd6/FWZ4YdpiMKhpj7RXoPMqzW9SJn4qzyni8pqVaRNi1MEHmrCot1MutYCx1W02N78rdb+Vp4xgP9xx+n7rtMPp/wD0Nv8ADp+k0oZarUstmmtud2ZYjPRTg5XUlLflZExw3mWZVqCJhFppSpKE1sB3iOe7Xv8AIbSVwHF+Lw+JTD5gi/rCAtRbDcmwO2xF7DoReWDghAMvw9v7MH5kkn6mVr4oD9dgv52/5qUKUatV03FW16/MOE6NGNVTd9OnyM/E3H9XC4tqK0kdQq2+1qLMuw287dJ0biHN1XtGwlPRa5UA6regqavp8pgxdMNxClxeyqfmKLEH3nospOUKUYJQTuk3c0pxqVZTbm1ZtKxWMqzalm2EdGDJfuVFDbjqCGtuDbw6ETFm+a0snwtOnSQuSWCKTzPNmZreJHIdQJD/AAq+8xn8yf8ANVmx8RkpVqmHoFmSuTek2m6d9gtmN7jcKbgG0l04qv2X7d7fAjtZPD9r+7a/xOn+sObhe0OETRz02Oq3p2mr6fKWLhPilcdSLBdDqbOt72JFwQeoP5GVsHOqA5U64H8jEj/Cxmx8NsVRftylI0q117VdbMp3axAbdd9Qt0irTi6bkktLax9SKNSSqqLb1vpL0Nz4k5Ua2DLAgGk3abkAEWIIudr2Nx6WlZr8SV81pJhKVIBiFNZye6NJHeA6C9j49B4zbxtBszzOpQquy0MPc6AbatJUE+pLc+g5TPxRwmcIVxeAGhqQ76DkVHNrddvtDqN+fPSllgowl7268E3tcyq5qjlUj7uz8Xbexd8swIo0adIG4poqX8dIAvKPx/WfE4vD4FW0q2lnt5k2J8dKqx9TM2S8Z4jHYqktCmFpIoNfVvz52YbjcHSOu99uWrxk/wCi5phsUwPZkKCfDTqVv8LgzOjSlCt3ves2uprXqwqUe57t0n0LxlOT0sNTCUkCge5Pix5k+sz4zBpVQpUVXU7EMLid6NVWUMpBBAIINwQeRBnZ3ABJIAG5J5Tgbd7vc9JRio2WxXcHleGymjVqanCE6muxbyVVXlfe3iepkHR4xzDFXbCYVRTubM+97eZZR7X9Zg+JGc08Rg6ZoVFdBWs2k8jofTccxuDbxl7ycIMPS7O2js0025W0i07X3IKpNXk3z5WOBd+o6VOVopcudyo4Lj6tRqrSzCh2Ork630+FyCSCL9QdvCa3xCP+3YD+cf5tOb3xWCfoa6rau0XR48jq+Wm/0kDxCW15Tr+1oo3vzvqpTajGLcakVa+ZW+HI568pRUqUne2V3+PMmUzRv9NVKYp0jame8KY7Q2pKwGvnzP4Sr5/nuIq4vDVKmGanUQropnXd7PccxfnttJ/D/wDyF/5D/kpOeN//AHTA+qf5ol6bjGcdP2+jK1FKVOTvtP1Rj4r4hrNgKdSth0RjXK9nVQsLKpIazW/8vJriLjL9EpUQqdpWrKpVRso2G9hvzNgBI/4u/wC60v8A7f8AoeaPFVFMRWwlFHanihTplGI/VkEal74N1IKGxAPP2zhCE4wbWne/OhpUnUpymk9bR/OptVeJM2pqalTC0+zAuQBuB12FQsPaWPhzN6WORcQqlXTXTKk30ltBYeBB0qQf6ytPWzmgp1JTrqBvsjEjr9kqx9pIfDSvQajUNGmabal7RS7OL27rKT0Ivt5SlaC7NySXWPqXozl2qg29eUvQnaXDlBSCE3C00vc3002DL87qtz10gHlJWInA23uekopbCIiQWMdWgrCzAMDzBAI9jK3mnw6wda5FM0m8aZ0j/g+z9JaIl4VJQ1i7Gc6UKmklc8nzX4U10uaDrVHge4/17p9xKhjsuq0W01abIfBlIv6HkflPoa0xYnBpUUrUVXU8wwBHsZ6FLiVSOk1c8yrwqnLWDsfPNDEMhujMh/hYqfpJjDcbYymLCuzAi1ns+3qwv9Zfc5+FlCpc0GNFvD7VP2O4+R+UoGd8H4nCXNSndB+2neT5nmvzAnoQrYfEKzS6M82ph8ThtVfqjaw3Grj7ymreakqfY3EsOQ8ZUO1QljT3sdYsLHb7QuJ51E8yr/TWAlNVKccjWuj9HodVLjuLgssnmXmfRdDEq4DIysp5FSCPcTIZ884DM6tBtVGo9M/wki/qOR+cu2SfFZ1suKTWP30ADfNeR+Vparw6pDWGp00eKU56T0LZxRwPTxhDgmlWFrOBzty1Da9uhBBEh1yHN6Y0pi6bLyBY3Pu1Mn6mW/Ks6o4lNdFw4625g+BU7g+s3pzKvUgsrV7eKvY63h6dR54u1+adrlFwnw7qVagq5hXNcjkgJ0+lzaw8lAm/xLwk+Ir4V6RpqlAi6m42Do1lAFuS+UtcSHiKjle/50J9lp5XG2/z+ZxaUnNuA6q12xGArdi7XLKbhSTubEA7E76SCLy7xM6dSVN3ia1aMaqtI8/xHDma4kdnXxFNaZ+1ptcjwsqi/oTaSuN4JC5e2Fw5AZijFnv3mDKSxsD0FgPSWuJo8RPS2ltdDJYWmr3u76XbvoR3D2XNh8NSpOQWpoFJF7XHheQ/GXC1XGVMO1NkApMS2one5Q7WB/dMtMTONSUZ51v/ACaypRlDI9tPoVWrwtVOarjNSdmFta51/dleVrcz4y1GIkTm52vy0JhTjC9ubuVXgrhWrg3rtUZCKpUrpJNrFzvcD94TY4w4RGNRSraKtMko3Te11Nt+YBuOVpYol3Wnn7S+pRYeHZ9nbQoIyzOgNHb0rctV0v637O95NcHcJfoSuXftKtUgu3Ta+wvudyTc85ZIkzrylHLZJeSsVhhoRlmu21td3KfxFwZUfEfpWDqClX/av9ltrX5G1xYEEEGaWI4YzHGWTF16aUf2lp82+QAv8zbyl9iTHEzSW2mztqiJYWEm3rrur6Mo54Dq4XEJWwDqoAs6VGazcri4BuG5+R3HhLRm2TU8VRNOstwbHY7q3ireI8ZIRKSrTk029VzLwoQgmktHy5Hn9PgrH4W4weLHZ9Ffa3y0svzFoq8H5hie7i8Wop9VTe/lpCqD87z0CaWZ4rQoCkBmNgTaw8W38BJqY6VOLnK3Wyv/ANKRwMJPKm7eF3YjqXBeGXCthgncbdm/bLdH1eIPLpK5h+FMywl0wuIRqVzYPbb+6ysB8jLcuPLU0INiXVG5He9iJsYmsVemAdiWv8lJ/GYQ4h3W907PXXc0ngotrk1fbTYp2F4Er4iqtXMawqBeVNeXodgAPEAb+MkuKOFqmJxGGq02QLRILBiwJGtW2sD0UzfGMcC7OVfwZAKZ8tQHLzvNnFI4ZLVGAdiLWTYWJ228pmuJyl30ttLaaX02v/sn2CCWV89b6628yGpcLVBmjYzUnZlSLXbX92q8rW5jxnbiLhepiMZhq6MgWiVLBibmzhtrDwvzklXrlamlqrgBVNwoJJJa97KfATvh8xtTd2OoKSFNrE8rAjpvtIXE+/ro0muWy35lngo5WuTd+e5G8dcN1MbRRKRQFX1HWSBbSw6A+MwcScFHEpRam/Z4iiqqG3sdNiBcbixuQfOS9HHsaVQFgXRSbi1rEXB+RuPlN16h7It10X+dry9HiDcVk5Jv+V9CKmDi28y3sv4KS2V5yw0GvSAO2oFQbeop3lg4Q4WGBpFdWt3IZ2tYXAsAB4D8zNrFY9glMKQHZQ1zYCwFz7nb5zfwuJFRAw6i/wD3EsseqzdJWWzdlb83KxwaptVHd9XexmiIkmwiIgCIiAIiIAnBWcxAPOeLuEKTViUApFgG7o7pPW68uY6WlDzLJqlA98d3ow3U/Pp6Gex8T0Nkb1U/iPzlfdAQQQCDzB3B+U8P9fxXDsVKnLvw3s90n4M0qcGw+MpKce7LxXqjy6JbM24Rv3qGx/cJ2P8AKTy9Dt6SrVqDIxV1KspsQRYg+BBn3vDuJ4fiFPPRfVc11PjsZgK2DnlqLo+TM2XZlUw7ipSco46jqPAjkR5Geu8G8cJjBoeyVwN1/ZcdWX8x0854zMuFxTUnV0JV1IKkdCJticLGsvPxIwuLnQl5c0fRcSM4dzf9Kw1Otaxde8PBgSGHuDJOfMyTi2mfWRkpJSXMRESCwiJxAOYmCjjUZ3RWBanpDjfulhcC/LlvM14Ivc5iIgkRE6rUBvYg2NjvyPOx8NiPeAdonBM606obkQemxvAO8REAREQBNdsEC+pt9rAEAgdT77e02IlZQjL3kSm1saT5Wp1WJAbSbCwsy8mHnynZMBuC7l7XsCAAL7E2A8JtxMvZ6d72/Ny2eRof6L7ujtG0ctPd5eGq17TZqYYEqeWg3HsR+c79oL2uLixt1sb2NvkfadpMaEI6JeH02Ic2zEMMNZe+5AX2JP5zCcsBa5JILa7bWvYAe1puRJdGEtGvMKTRp18sVuXd7rKdIAuGHX8YXANaxqMRYi1l5Wt4TcmuccnaClqHaFS+ne+kG2o+Aubbyvs9Nu6X3HaNbs6UctUG572yjcDYKLAD6n5zJh8IE1W5E3t0Hjb8Zk7QXtcXte197eNvCd5aNGEbWQcmxERNSoiIgCIiAIiIAiIgGjnGH10WHUDUPlv+F5T5fSJSsfhuzqMvQHb0PKfKcfw+say6P0PW4fU3h8TXkhmfC9LMaAY2Wuo0ioBvcdGH7Q5el9poSY4bxVnKHk249R/T8Jx8DxcsNiVZ2zafHkacRw8a1FqSvY8gzXKamGqGnVXSw9iOjKeoPjNOe68U8M08bS0NYOLmm9t1P5qeoniWYYB6FRqdQaXQ2I/MHqCN7z9cwmKVeNnuj85xmDeHlpsz1T4W1/8AY9J/fqW99/xl0lN4Jwpo0KCnYkaj/fJa3sRLlPmO2VSpUa/uZ9TSpuFKCfgjBjcalFGqVGCIouWPISKpcYYdtXecEEAK1NhUfUupSlO2pgR5Tax+TLXqI1Qlkp94U/2TU6O371ug5A777W08Twyop1eyP66tYPVc3qFSRrGsDu9y4AAAG203jkt3tzObqX7uxnocS03p03QOxqgmmgXvkA2JsTZVH7xIG433Ex1+JBTw9arUUKaRKlQ6sC9hpXUNr3YAjpO65EUqFqTimrU6dOwpgsipewRibKO9exU7yM/1L10Fw9V/1aGsV031Ozg6ark/tqWY7XBO/lLJU767FZOrbRanOVZh2SXVD2ffrYnE1AUViRdjTU9597AbWCgWvJCrmdDBU6QZ201GITUSzd67k772F/qBOKGAbE4SmmJDK3c7QAjvmm24P8L6QfQzIOHlOKOJqMXYALSUgaaQtvpHVibnV5yG4N6/ngQlNJZfL4eJwvFNErcFy2s0xT7NxVLgBrCmQD9kg3OwBuSJs5ZmwrlwFdGptpdXC3BKhhupIOzDrI/D8L6bP2ziv+tLVFC9/tCpa6OGAACIBbkFAjhChpSsdRfXiK5DkC7WIUnugDmp5RJQs2i0ZVMyUiVzPHrQpNUbkvQc2J2VQOpJIA9ZD4PC06WkVn01wXxdTSxAubqxY8igDaQDzC+Uk8dlfa1aLM3dpMz6LbM9rIxP8N2PqR4TmhlarVq1bkvUCLvayqgNlXwFyx9TKJpItJSctiDxfEFLFV6dCm5akd6rKr6Tf7ujrA2DHcm4BAtfvTImY4PC1qhTb7tKgpUz2dMgsAXKCwYlreOwkpk2UdhTZS5d3ZnqOdizt5dAAAAOgAkVguDBS02NEleTnDKap3uCX1WLfxaZrenty+5k41dHbX7fUswmjmedUsPp7RjqckIiqWdyOiqNzN5RtIhuHFZ6lR3c1Kl1Dg6TTpX+7TnpuObDckk3G1sY5b946J5rd0wPxrhgiuGZtQQ2VCzLrIUawPsbm1ifS83MZxBSpvouz1BuUpo1RwPFgoOn52mt/q4ivQWmqLQol3KDrVsBTc7d63fO552PSMHkVSgHWlWUK7s/eo6nuxJN3DgNzsCQdpo+z5GKdXn+fU74niiktA1gHIV0psuhg6uzKLFCLg94G1txyvcTO3EFBabVGfSqnSdaspDdF0sAxJ6ADeatPh21RGNRnCuar6gNVSrpCIxtYKqLyUDnY9N8ueZAMS1NiV/V6+69MVKZ1gA3Qkbi2xB6nxkf+d0ib1bNmxlucpXLqmsNTI1K6MjDULqbMORAm3WrBFLMQFUEknkANyT8ppZRlPYAgdnY72SkKYv48ySfUztnGWfpCCmW0rrRnFr61U3NM+ANhfylHlzabGicsuu5E0KaVFapXLI2NZUQAsrimoJpICN1OkM58Cxm8OIU7NmUOzLUeiEsNb1EJFgPA21XOwG5tNmtlSvWp1STekrhV20gvYFreNhb0Jmrl3DwpYitXLljVN1UiwQELqt4ltK3P8Il7xa1/PxGdpp6fnn8zHV4qpUhas13QKa3ZK7rSJ/eYDuj138pu4vNgrdmgNSrbVoW2wPJmY7IDbrud7A2kPhuDFQixosQSQ74ZWq7sW3ctZjc8ys26nD7ntx2xVa5JJVAKouoW3aXIsANrKD5yWqd9GQnVtqjOM+UYftnFuY0qQ5ZgxUKhX7ZJG1pq5DiEJqPUDJiHAqVBUVkKoNlVSw3ReVx1JJteYcLkFdDRIeiOxpdkqaHZFOw7Ud5TqKgCx5XIvub7OK4b7Sm6tVYvV0Co5Auaatc0lAsEUi428Te5juLS4vN622NfC5jSUti6x0mvpp0RYlzSUnQFQDUS5JewHJl8JL5ZmqYhWKau6xRgylWVgASCD5EH5yPzbhla9RX/VnSnZ6KlIVEAve6jUpU+YPIDwm/lWX9imnuWvcBKYpqPGygn3JkScWrrctBTUrPY3oiJkbiIiAIiIAiIgCIiAJDcQZcXAdRdl5+Y/pJmDOfE4eOIpunPZmlOo6clJFBmSjWKMGHMEGT2aZOL6gNjzt0kWct/i+k+HrcOr0Klly2PdhiKdSJbKFUMoYciAfeVjivhujia1Ko32kPeAH205hSfJvoTNzDV2RAgOwvv136TpPqv1Gagsmkra+p5DwcZu09Uc0zuPUSwyBw6XdR5iT0vw9PLJjE7pCIiemcoiIgCIiARFbImOoDEV1RiSVBQ2vzCuyl1HPkdulpI4TCLSRUQBUUAKB0AmaJLk2VUEndCIiQWEREAREQBERAEREAREQBERAEREAREQBERAEREAREQBERAEREAREQBERAOCJHYrLeqe3/AGklExq0Y1VaReE3B3RXmUjmLQq35byfK3gKByE4P0/X3jo9p8jUwGC07nn+E3ZxOZ6NOnGnHLE5pScndiIiaFR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55575" y="-1439863"/>
            <a:ext cx="7877175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 smtClean="0"/>
              <a:t>A lot of toilets could be available to the public in Ottawa, but are rarely open, hard to find and inadequately maintained.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Open seasonally or only during “programming hours”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As recreational programming cut, the availability of public toilets have also been cut.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go??</a:t>
            </a:r>
            <a:endParaRPr lang="en-US" dirty="0"/>
          </a:p>
        </p:txBody>
      </p:sp>
      <p:pic>
        <p:nvPicPr>
          <p:cNvPr id="4" name="Content Placeholder 3" descr="WAshrooms for Patrons only (March 2014)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1" b="294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7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We need toilets at all major transit nodes. The Confederation Line stations are an opportunity to do it right. 10,000 users/hour!</a:t>
            </a:r>
            <a:endParaRPr lang="en-CA" sz="2800" b="1" dirty="0"/>
          </a:p>
        </p:txBody>
      </p:sp>
      <p:pic>
        <p:nvPicPr>
          <p:cNvPr id="4" name="Content Placeholder 3" descr="Install clean, open public toilets that are accessible to persons of all abilities in all proposed LRT stations in Ottaw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Our city does not provide</a:t>
            </a:r>
            <a:br>
              <a:rPr lang="en-CA" b="1" dirty="0" smtClean="0"/>
            </a:br>
            <a:r>
              <a:rPr lang="en-CA" b="1" dirty="0" smtClean="0"/>
              <a:t>an essential service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Lost </a:t>
            </a:r>
            <a:r>
              <a:rPr lang="en-CA" dirty="0" smtClean="0"/>
              <a:t>business opportunities</a:t>
            </a:r>
          </a:p>
          <a:p>
            <a:endParaRPr lang="en-CA" dirty="0" smtClean="0"/>
          </a:p>
          <a:p>
            <a:r>
              <a:rPr lang="en-CA" dirty="0" smtClean="0"/>
              <a:t>Sanitation concerns</a:t>
            </a:r>
          </a:p>
          <a:p>
            <a:endParaRPr lang="en-CA" dirty="0"/>
          </a:p>
          <a:p>
            <a:r>
              <a:rPr lang="en-CA" dirty="0" smtClean="0"/>
              <a:t>Recreational opportunities restricted</a:t>
            </a:r>
          </a:p>
          <a:p>
            <a:endParaRPr lang="en-CA" dirty="0" smtClean="0"/>
          </a:p>
          <a:p>
            <a:r>
              <a:rPr lang="en-CA" dirty="0" smtClean="0"/>
              <a:t>Health and social costs borne in quiet by individuals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Other places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Japan and Korea lead the world in public toilet provision. </a:t>
            </a:r>
          </a:p>
          <a:p>
            <a:r>
              <a:rPr lang="en-CA" dirty="0" smtClean="0"/>
              <a:t>In many European cities like Oslo, London and Paris, public toilets are taken for granted.</a:t>
            </a:r>
          </a:p>
          <a:p>
            <a:r>
              <a:rPr lang="en-CA" dirty="0" smtClean="0"/>
              <a:t>Australia and New Zealand have great toilets and maps to find them. </a:t>
            </a:r>
          </a:p>
          <a:p>
            <a:r>
              <a:rPr lang="en-CA" dirty="0" smtClean="0"/>
              <a:t>New York and Washington DC include public toilets in their subway systems. 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Make them easy to find</a:t>
            </a:r>
            <a:endParaRPr lang="en-CA" dirty="0"/>
          </a:p>
        </p:txBody>
      </p:sp>
      <p:pic>
        <p:nvPicPr>
          <p:cNvPr id="7" name="Content Placeholder 6" descr="https://encrypted-tbn1.gstatic.com/images?q=tbn:ANd9GcRNx4nCnr2OxbDU3JHuViENYRJaq8AsE1EUohrX7qR0qPYQ34z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s://encrypted-tbn3.gstatic.com/images?q=tbn:ANd9GcTP1oUMLkEvP-hDBMBrDxfOS5ANv2GejFhTtkRU14YSNS-8rRsV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3.gstatic.com/images?q=tbn:ANd9GcQKZuxT5zCBspo3_wog9y0nt4Azt8bqEu5ats6T_deFrBhyPyG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encrypted-tbn3.gstatic.com/images?q=tbn:ANd9GcQrErfGB1gMR_fcqmRJlEZKSdg8foJ579sTsXrGHVusy7jo6Vv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060848"/>
            <a:ext cx="3705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6VN7zGQx3zs/UqZN-v9ehvI/AAAAAAAAAnw/oVQli8A65vI/s1600/UKBritToilet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79157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Public toilets can be open,</a:t>
            </a:r>
            <a:br>
              <a:rPr lang="en-CA" b="1" dirty="0" smtClean="0"/>
            </a:br>
            <a:r>
              <a:rPr lang="en-CA" b="1" dirty="0" smtClean="0"/>
              <a:t>easy to find, accessible and safe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Modern design makes them secure and safe</a:t>
            </a:r>
          </a:p>
          <a:p>
            <a:r>
              <a:rPr lang="en-CA" dirty="0" smtClean="0"/>
              <a:t>Accessibility needs integrated in design</a:t>
            </a:r>
          </a:p>
          <a:p>
            <a:r>
              <a:rPr lang="en-CA" dirty="0" smtClean="0"/>
              <a:t>Reduced costs of operations</a:t>
            </a:r>
          </a:p>
          <a:p>
            <a:r>
              <a:rPr lang="en-CA" dirty="0" smtClean="0"/>
              <a:t>Opportunity to develop an Ottawa model</a:t>
            </a:r>
          </a:p>
          <a:p>
            <a:endParaRPr lang="en-CA" dirty="0"/>
          </a:p>
        </p:txBody>
      </p:sp>
      <p:pic>
        <p:nvPicPr>
          <p:cNvPr id="7" name="Content Placeholder 6" descr="250px-SanisetteWiki2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89000" y="2237581"/>
            <a:ext cx="3175000" cy="325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564</Words>
  <Application>Microsoft Macintosh PowerPoint</Application>
  <PresentationFormat>On-screen Show (4:3)</PresentationFormat>
  <Paragraphs>66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Open, accessible, public toilets  are an issue for everyone</vt:lpstr>
      <vt:lpstr>PowerPoint Presentation</vt:lpstr>
      <vt:lpstr>Where to go??</vt:lpstr>
      <vt:lpstr>We need toilets at all major transit nodes. The Confederation Line stations are an opportunity to do it right. 10,000 users/hour!</vt:lpstr>
      <vt:lpstr>Our city does not provide an essential service</vt:lpstr>
      <vt:lpstr>Other places</vt:lpstr>
      <vt:lpstr>Make them easy to find</vt:lpstr>
      <vt:lpstr>PowerPoint Presentation</vt:lpstr>
      <vt:lpstr>Public toilets can be open, easy to find, accessible and safe</vt:lpstr>
      <vt:lpstr>Design can be attractive, safe and economic</vt:lpstr>
      <vt:lpstr>Edmonton Whyte Avenue Restroom</vt:lpstr>
      <vt:lpstr>Matakana Public Toilets</vt:lpstr>
      <vt:lpstr>Design to resist vandalism and  for easy cleaning</vt:lpstr>
      <vt:lpstr>Adult “Changing Places” toilets http://pamis.org.uk/cms/files/publications/ChangingPlacesaPracticalGuide.pdf</vt:lpstr>
      <vt:lpstr>Request to the Board of Health(1)</vt:lpstr>
      <vt:lpstr>Request to the Board of Health (2)</vt:lpstr>
      <vt:lpstr>   “Public toilets represent society’s finest aspirations about responsible civil behaviour.  A great city has great public toilets”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Sanisettes in Paris</dc:title>
  <dc:creator>Joan</dc:creator>
  <cp:lastModifiedBy>Elizabeth Whitmore</cp:lastModifiedBy>
  <cp:revision>74</cp:revision>
  <cp:lastPrinted>2015-02-09T20:28:38Z</cp:lastPrinted>
  <dcterms:created xsi:type="dcterms:W3CDTF">2014-02-11T17:07:45Z</dcterms:created>
  <dcterms:modified xsi:type="dcterms:W3CDTF">2015-02-27T16:25:04Z</dcterms:modified>
</cp:coreProperties>
</file>